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30"/>
  </p:notesMasterIdLst>
  <p:sldIdLst>
    <p:sldId id="256" r:id="rId3"/>
    <p:sldId id="257" r:id="rId4"/>
    <p:sldId id="258" r:id="rId5"/>
    <p:sldId id="259" r:id="rId6"/>
    <p:sldId id="260" r:id="rId7"/>
    <p:sldId id="261" r:id="rId8"/>
    <p:sldId id="262" r:id="rId9"/>
    <p:sldId id="263" r:id="rId10"/>
    <p:sldId id="285" r:id="rId11"/>
    <p:sldId id="266" r:id="rId12"/>
    <p:sldId id="267" r:id="rId13"/>
    <p:sldId id="268" r:id="rId14"/>
    <p:sldId id="269" r:id="rId15"/>
    <p:sldId id="270" r:id="rId16"/>
    <p:sldId id="271" r:id="rId17"/>
    <p:sldId id="272" r:id="rId18"/>
    <p:sldId id="284" r:id="rId19"/>
    <p:sldId id="273" r:id="rId20"/>
    <p:sldId id="274" r:id="rId21"/>
    <p:sldId id="275" r:id="rId22"/>
    <p:sldId id="276" r:id="rId23"/>
    <p:sldId id="277" r:id="rId24"/>
    <p:sldId id="278" r:id="rId25"/>
    <p:sldId id="279" r:id="rId26"/>
    <p:sldId id="280" r:id="rId27"/>
    <p:sldId id="281" r:id="rId28"/>
    <p:sldId id="282" r:id="rId29"/>
  </p:sldIdLst>
  <p:sldSz cx="9144000" cy="5143500" type="screen16x9"/>
  <p:notesSz cx="6858000" cy="9144000"/>
  <p:embeddedFontLst>
    <p:embeddedFont>
      <p:font typeface="Calibri" panose="020F0502020204030204" pitchFamily="34" charset="0"/>
      <p:regular r:id="rId31"/>
      <p:bold r:id="rId32"/>
    </p:embeddedFont>
    <p:embeddedFont>
      <p:font typeface="Google Sans Medium" panose="020B0604020202020204" charset="0"/>
      <p:regular r:id="rId33"/>
      <p:bold r:id="rId34"/>
      <p:italic r:id="rId35"/>
      <p:boldItalic r:id="rId36"/>
    </p:embeddedFont>
    <p:embeddedFont>
      <p:font typeface="Open Sans" panose="020B0606030504020204" pitchFamily="34" charset="0"/>
      <p:regular r:id="rId37"/>
      <p:bold r:id="rId38"/>
      <p:italic r:id="rId39"/>
      <p:boldItalic r:id="rId40"/>
    </p:embeddedFont>
    <p:embeddedFont>
      <p:font typeface="Open Sans SemiBold" panose="020B070603080402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4c37863e3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4c37863e3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e4c37863e3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4c37863e3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4c37863e3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e4c37863e3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e4c37863e3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4c37863e3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e4c37863e3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e4c37863e3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e4c37863e3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e4c37863e3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4c37863e3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e4c37863e3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e4c37863e3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e4c37863e3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e4c37863e3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e4c37863e3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6864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4c37863e3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4c37863e3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4c37863e3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4c37863e3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e4c37863e3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e4c37863e3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e4c37863e3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e4c37863e3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e4c37863e3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e4c37863e3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e4c37863e3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e4c37863e3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4c37863e3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e4c37863e3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e4c37863e3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e4c37863e3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4c37863e3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4c37863e3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e4c37863e3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e4c37863e3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e4c37863e3_0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e4c37863e3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e4c37863e3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e4c37863e3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e4c37863e3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e4c37863e3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4c37863e3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4c37863e3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e4c37863e3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e4c37863e3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e4c37863e3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e4c37863e3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e4c37863e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e4c37863e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e4c37863e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e4c37863e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2153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2"/>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51"/>
        <p:cNvGrpSpPr/>
        <p:nvPr/>
      </p:nvGrpSpPr>
      <p:grpSpPr>
        <a:xfrm>
          <a:off x="0" y="0"/>
          <a:ext cx="0" cy="0"/>
          <a:chOff x="0" y="0"/>
          <a:chExt cx="0" cy="0"/>
        </a:xfrm>
      </p:grpSpPr>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57"/>
        <p:cNvGrpSpPr/>
        <p:nvPr/>
      </p:nvGrpSpPr>
      <p:grpSpPr>
        <a:xfrm>
          <a:off x="0" y="0"/>
          <a:ext cx="0" cy="0"/>
          <a:chOff x="0" y="0"/>
          <a:chExt cx="0" cy="0"/>
        </a:xfrm>
      </p:grpSpPr>
      <p:sp>
        <p:nvSpPr>
          <p:cNvPr id="58" name="Google Shape;5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60"/>
        <p:cNvGrpSpPr/>
        <p:nvPr/>
      </p:nvGrpSpPr>
      <p:grpSpPr>
        <a:xfrm>
          <a:off x="0" y="0"/>
          <a:ext cx="0" cy="0"/>
          <a:chOff x="0" y="0"/>
          <a:chExt cx="0" cy="0"/>
        </a:xfrm>
      </p:grpSpPr>
      <p:sp>
        <p:nvSpPr>
          <p:cNvPr id="61" name="Google Shape;6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2" name="Google Shape;62;p1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63"/>
        <p:cNvGrpSpPr/>
        <p:nvPr/>
      </p:nvGrpSpPr>
      <p:grpSpPr>
        <a:xfrm>
          <a:off x="0" y="0"/>
          <a:ext cx="0" cy="0"/>
          <a:chOff x="0" y="0"/>
          <a:chExt cx="0" cy="0"/>
        </a:xfrm>
      </p:grpSpPr>
      <p:sp>
        <p:nvSpPr>
          <p:cNvPr id="64" name="Google Shape;6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7"/>
          <p:cNvSpPr/>
          <p:nvPr/>
        </p:nvSpPr>
        <p:spPr>
          <a:xfrm>
            <a:off x="0" y="329125"/>
            <a:ext cx="69300" cy="7530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66"/>
        <p:cNvGrpSpPr/>
        <p:nvPr/>
      </p:nvGrpSpPr>
      <p:grpSpPr>
        <a:xfrm>
          <a:off x="0" y="0"/>
          <a:ext cx="0" cy="0"/>
          <a:chOff x="0" y="0"/>
          <a:chExt cx="0" cy="0"/>
        </a:xfrm>
      </p:grpSpPr>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69"/>
        <p:cNvGrpSpPr/>
        <p:nvPr/>
      </p:nvGrpSpPr>
      <p:grpSpPr>
        <a:xfrm>
          <a:off x="0" y="0"/>
          <a:ext cx="0" cy="0"/>
          <a:chOff x="0" y="0"/>
          <a:chExt cx="0" cy="0"/>
        </a:xfrm>
      </p:grpSpPr>
      <p:sp>
        <p:nvSpPr>
          <p:cNvPr id="70" name="Google Shape;7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9"/>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6"/>
        <p:cNvGrpSpPr/>
        <p:nvPr/>
      </p:nvGrpSpPr>
      <p:grpSpPr>
        <a:xfrm>
          <a:off x="0" y="0"/>
          <a:ext cx="0" cy="0"/>
          <a:chOff x="0" y="0"/>
          <a:chExt cx="0" cy="0"/>
        </a:xfrm>
      </p:grpSpPr>
      <p:sp>
        <p:nvSpPr>
          <p:cNvPr id="77" name="Google Shape;77;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8" name="Google Shape;78;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9" name="Google Shape;7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0" name="Google Shape;80;p2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 name="Google Shape;86;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7" name="Google Shape;8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8"/>
        <p:cNvGrpSpPr/>
        <p:nvPr/>
      </p:nvGrpSpPr>
      <p:grpSpPr>
        <a:xfrm>
          <a:off x="0" y="0"/>
          <a:ext cx="0" cy="0"/>
          <a:chOff x="0" y="0"/>
          <a:chExt cx="0" cy="0"/>
        </a:xfrm>
      </p:grpSpPr>
      <p:sp>
        <p:nvSpPr>
          <p:cNvPr id="89" name="Google Shape;8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 name="Google Shape;90;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1" name="Google Shape;91;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2" name="Google Shape;92;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5" name="Google Shape;9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6"/>
        <p:cNvGrpSpPr/>
        <p:nvPr/>
      </p:nvGrpSpPr>
      <p:grpSpPr>
        <a:xfrm>
          <a:off x="0" y="0"/>
          <a:ext cx="0" cy="0"/>
          <a:chOff x="0" y="0"/>
          <a:chExt cx="0" cy="0"/>
        </a:xfrm>
      </p:grpSpPr>
      <p:sp>
        <p:nvSpPr>
          <p:cNvPr id="97" name="Google Shape;97;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8" name="Google Shape;98;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9" name="Google Shape;99;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0"/>
        <p:cNvGrpSpPr/>
        <p:nvPr/>
      </p:nvGrpSpPr>
      <p:grpSpPr>
        <a:xfrm>
          <a:off x="0" y="0"/>
          <a:ext cx="0" cy="0"/>
          <a:chOff x="0" y="0"/>
          <a:chExt cx="0" cy="0"/>
        </a:xfrm>
      </p:grpSpPr>
      <p:sp>
        <p:nvSpPr>
          <p:cNvPr id="101" name="Google Shape;101;p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2" name="Google Shape;102;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3"/>
        <p:cNvGrpSpPr/>
        <p:nvPr/>
      </p:nvGrpSpPr>
      <p:grpSpPr>
        <a:xfrm>
          <a:off x="0" y="0"/>
          <a:ext cx="0" cy="0"/>
          <a:chOff x="0" y="0"/>
          <a:chExt cx="0" cy="0"/>
        </a:xfrm>
      </p:grpSpPr>
      <p:sp>
        <p:nvSpPr>
          <p:cNvPr id="104" name="Google Shape;104;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6" name="Google Shape;106;p2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7" name="Google Shape;107;p2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8" name="Google Shape;1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9"/>
        <p:cNvGrpSpPr/>
        <p:nvPr/>
      </p:nvGrpSpPr>
      <p:grpSpPr>
        <a:xfrm>
          <a:off x="0" y="0"/>
          <a:ext cx="0" cy="0"/>
          <a:chOff x="0" y="0"/>
          <a:chExt cx="0" cy="0"/>
        </a:xfrm>
      </p:grpSpPr>
      <p:sp>
        <p:nvSpPr>
          <p:cNvPr id="110" name="Google Shape;110;p2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11" name="Google Shape;11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2"/>
        <p:cNvGrpSpPr/>
        <p:nvPr/>
      </p:nvGrpSpPr>
      <p:grpSpPr>
        <a:xfrm>
          <a:off x="0" y="0"/>
          <a:ext cx="0" cy="0"/>
          <a:chOff x="0" y="0"/>
          <a:chExt cx="0" cy="0"/>
        </a:xfrm>
      </p:grpSpPr>
      <p:sp>
        <p:nvSpPr>
          <p:cNvPr id="113" name="Google Shape;113;p3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4" name="Google Shape;114;p3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15" name="Google Shape;1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116"/>
        <p:cNvGrpSpPr/>
        <p:nvPr/>
      </p:nvGrpSpPr>
      <p:grpSpPr>
        <a:xfrm>
          <a:off x="0" y="0"/>
          <a:ext cx="0" cy="0"/>
          <a:chOff x="0" y="0"/>
          <a:chExt cx="0" cy="0"/>
        </a:xfrm>
      </p:grpSpPr>
      <p:sp>
        <p:nvSpPr>
          <p:cNvPr id="117" name="Google Shape;117;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8" name="Google Shape;118;p31"/>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120"/>
        <p:cNvGrpSpPr/>
        <p:nvPr/>
      </p:nvGrpSpPr>
      <p:grpSpPr>
        <a:xfrm>
          <a:off x="0" y="0"/>
          <a:ext cx="0" cy="0"/>
          <a:chOff x="0" y="0"/>
          <a:chExt cx="0" cy="0"/>
        </a:xfrm>
      </p:grpSpPr>
      <p:sp>
        <p:nvSpPr>
          <p:cNvPr id="121" name="Google Shape;121;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2" name="Google Shape;122;p32"/>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123;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124"/>
        <p:cNvGrpSpPr/>
        <p:nvPr/>
      </p:nvGrpSpPr>
      <p:grpSpPr>
        <a:xfrm>
          <a:off x="0" y="0"/>
          <a:ext cx="0" cy="0"/>
          <a:chOff x="0" y="0"/>
          <a:chExt cx="0" cy="0"/>
        </a:xfrm>
      </p:grpSpPr>
      <p:sp>
        <p:nvSpPr>
          <p:cNvPr id="125" name="Google Shape;125;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6" name="Google Shape;126;p33"/>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 name="Google Shape;127;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128"/>
        <p:cNvGrpSpPr/>
        <p:nvPr/>
      </p:nvGrpSpPr>
      <p:grpSpPr>
        <a:xfrm>
          <a:off x="0" y="0"/>
          <a:ext cx="0" cy="0"/>
          <a:chOff x="0" y="0"/>
          <a:chExt cx="0" cy="0"/>
        </a:xfrm>
      </p:grpSpPr>
      <p:sp>
        <p:nvSpPr>
          <p:cNvPr id="129" name="Google Shape;129;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0" name="Google Shape;130;p34"/>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132"/>
        <p:cNvGrpSpPr/>
        <p:nvPr/>
      </p:nvGrpSpPr>
      <p:grpSpPr>
        <a:xfrm>
          <a:off x="0" y="0"/>
          <a:ext cx="0" cy="0"/>
          <a:chOff x="0" y="0"/>
          <a:chExt cx="0" cy="0"/>
        </a:xfrm>
      </p:grpSpPr>
      <p:sp>
        <p:nvSpPr>
          <p:cNvPr id="133" name="Google Shape;133;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4" name="Google Shape;134;p35"/>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136"/>
        <p:cNvGrpSpPr/>
        <p:nvPr/>
      </p:nvGrpSpPr>
      <p:grpSpPr>
        <a:xfrm>
          <a:off x="0" y="0"/>
          <a:ext cx="0" cy="0"/>
          <a:chOff x="0" y="0"/>
          <a:chExt cx="0" cy="0"/>
        </a:xfrm>
      </p:grpSpPr>
      <p:sp>
        <p:nvSpPr>
          <p:cNvPr id="137" name="Google Shape;137;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8" name="Google Shape;138;p36"/>
          <p:cNvSpPr/>
          <p:nvPr/>
        </p:nvSpPr>
        <p:spPr>
          <a:xfrm>
            <a:off x="0" y="329125"/>
            <a:ext cx="69300" cy="7530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140"/>
        <p:cNvGrpSpPr/>
        <p:nvPr/>
      </p:nvGrpSpPr>
      <p:grpSpPr>
        <a:xfrm>
          <a:off x="0" y="0"/>
          <a:ext cx="0" cy="0"/>
          <a:chOff x="0" y="0"/>
          <a:chExt cx="0" cy="0"/>
        </a:xfrm>
      </p:grpSpPr>
      <p:sp>
        <p:nvSpPr>
          <p:cNvPr id="141" name="Google Shape;141;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2" name="Google Shape;142;p37"/>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144"/>
        <p:cNvGrpSpPr/>
        <p:nvPr/>
      </p:nvGrpSpPr>
      <p:grpSpPr>
        <a:xfrm>
          <a:off x="0" y="0"/>
          <a:ext cx="0" cy="0"/>
          <a:chOff x="0" y="0"/>
          <a:chExt cx="0" cy="0"/>
        </a:xfrm>
      </p:grpSpPr>
      <p:sp>
        <p:nvSpPr>
          <p:cNvPr id="145" name="Google Shape;145;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6" name="Google Shape;146;p38"/>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 name="Google Shape;147;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4" name="Google Shape;74;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75" name="Google Shape;75;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www.figma.com/proto/uv5FdVCnT6Koo4JvqRd0Xp/Project3-Course7?page-id=0%3A1&amp;node-id=177%3A1148&amp;viewport=175%2C-89%2C0.63&amp;scaling=scale-down&amp;starting-point-node-id=177%3A1148" TargetMode="External"/><Relationship Id="rId2" Type="http://schemas.openxmlformats.org/officeDocument/2006/relationships/notesSlide" Target="../notesSlides/notesSlide12.xml"/><Relationship Id="rId1" Type="http://schemas.openxmlformats.org/officeDocument/2006/relationships/slideLayout" Target="../slideLayouts/slideLayout3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4.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4.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4.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4.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s://www.figma.com/proto/uv5FdVCnT6Koo4JvqRd0Xp/Project3-Course7?page-id=205%3A1067&amp;node-id=228%3A1109&amp;viewport=795%2C-304%2C0.36&amp;scaling=min-zoom&amp;starting-point-node-id=228%3A1109" TargetMode="External"/><Relationship Id="rId2" Type="http://schemas.openxmlformats.org/officeDocument/2006/relationships/notesSlide" Target="../notesSlides/notesSlide20.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33.xml"/><Relationship Id="rId5" Type="http://schemas.openxmlformats.org/officeDocument/2006/relationships/image" Target="../media/image2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151"/>
        <p:cNvGrpSpPr/>
        <p:nvPr/>
      </p:nvGrpSpPr>
      <p:grpSpPr>
        <a:xfrm>
          <a:off x="0" y="0"/>
          <a:ext cx="0" cy="0"/>
          <a:chOff x="0" y="0"/>
          <a:chExt cx="0" cy="0"/>
        </a:xfrm>
      </p:grpSpPr>
      <p:sp>
        <p:nvSpPr>
          <p:cNvPr id="152" name="Google Shape;152;p39"/>
          <p:cNvSpPr txBox="1"/>
          <p:nvPr/>
        </p:nvSpPr>
        <p:spPr>
          <a:xfrm>
            <a:off x="517650" y="1378194"/>
            <a:ext cx="6192600" cy="1292631"/>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US" sz="3600" dirty="0">
                <a:solidFill>
                  <a:srgbClr val="FFFFFF"/>
                </a:solidFill>
                <a:latin typeface="Open Sans SemiBold"/>
                <a:ea typeface="Open Sans SemiBold"/>
                <a:cs typeface="Open Sans SemiBold"/>
                <a:sym typeface="Open Sans SemiBold"/>
              </a:rPr>
              <a:t>Cooking App and Responsive Website</a:t>
            </a:r>
          </a:p>
        </p:txBody>
      </p:sp>
      <p:sp>
        <p:nvSpPr>
          <p:cNvPr id="153" name="Google Shape;153;p39"/>
          <p:cNvSpPr txBox="1"/>
          <p:nvPr/>
        </p:nvSpPr>
        <p:spPr>
          <a:xfrm>
            <a:off x="517650" y="2769663"/>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FFFFFF"/>
                </a:solidFill>
                <a:latin typeface="Open Sans"/>
                <a:ea typeface="Open Sans"/>
                <a:cs typeface="Open Sans"/>
                <a:sym typeface="Open Sans"/>
              </a:rPr>
              <a:t>Leila ghanbarinejad </a:t>
            </a:r>
            <a:endParaRPr sz="2400" dirty="0">
              <a:solidFill>
                <a:srgbClr val="FFFFFF"/>
              </a:solidFill>
              <a:latin typeface="Open Sans"/>
              <a:ea typeface="Open Sans"/>
              <a:cs typeface="Open Sans"/>
              <a:sym typeface="Open Sans"/>
            </a:endParaRPr>
          </a:p>
        </p:txBody>
      </p:sp>
      <p:cxnSp>
        <p:nvCxnSpPr>
          <p:cNvPr id="154" name="Google Shape;154;p39"/>
          <p:cNvCxnSpPr/>
          <p:nvPr/>
        </p:nvCxnSpPr>
        <p:spPr>
          <a:xfrm rot="10800000">
            <a:off x="517650" y="2670825"/>
            <a:ext cx="58080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9900"/>
        </a:solidFill>
        <a:effectLst/>
      </p:bgPr>
    </p:bg>
    <p:spTree>
      <p:nvGrpSpPr>
        <p:cNvPr id="1" name="Shape 239"/>
        <p:cNvGrpSpPr/>
        <p:nvPr/>
      </p:nvGrpSpPr>
      <p:grpSpPr>
        <a:xfrm>
          <a:off x="0" y="0"/>
          <a:ext cx="0" cy="0"/>
          <a:chOff x="0" y="0"/>
          <a:chExt cx="0" cy="0"/>
        </a:xfrm>
      </p:grpSpPr>
      <p:sp>
        <p:nvSpPr>
          <p:cNvPr id="240" name="Google Shape;240;p49"/>
          <p:cNvSpPr txBox="1"/>
          <p:nvPr/>
        </p:nvSpPr>
        <p:spPr>
          <a:xfrm>
            <a:off x="3721275" y="2035703"/>
            <a:ext cx="63021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Digital wireframes</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Low-fidelity prototype</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Usability studies</a:t>
            </a:r>
            <a:endParaRPr dirty="0">
              <a:solidFill>
                <a:srgbClr val="FFFFFF"/>
              </a:solidFill>
              <a:latin typeface="Open Sans"/>
              <a:ea typeface="Open Sans"/>
              <a:cs typeface="Open Sans"/>
              <a:sym typeface="Open Sans"/>
            </a:endParaRPr>
          </a:p>
        </p:txBody>
      </p:sp>
      <p:sp>
        <p:nvSpPr>
          <p:cNvPr id="241" name="Google Shape;241;p49"/>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42" name="Google Shape;242;p49"/>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
        <p:nvSpPr>
          <p:cNvPr id="243" name="Google Shape;243;p49"/>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5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49" name="Google Shape;249;p5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51" name="Google Shape;251;p50"/>
          <p:cNvSpPr txBox="1"/>
          <p:nvPr/>
        </p:nvSpPr>
        <p:spPr>
          <a:xfrm>
            <a:off x="5363575" y="1833000"/>
            <a:ext cx="18924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Insert first wireframe example that demonstrates design thinking aligned with user research </a:t>
            </a:r>
            <a:endParaRPr sz="1200">
              <a:solidFill>
                <a:srgbClr val="5F6368"/>
              </a:solidFill>
              <a:latin typeface="Open Sans"/>
              <a:ea typeface="Open Sans"/>
              <a:cs typeface="Open Sans"/>
              <a:sym typeface="Open Sans"/>
            </a:endParaRPr>
          </a:p>
        </p:txBody>
      </p:sp>
      <p:sp>
        <p:nvSpPr>
          <p:cNvPr id="252" name="Google Shape;252;p50"/>
          <p:cNvSpPr txBox="1"/>
          <p:nvPr/>
        </p:nvSpPr>
        <p:spPr>
          <a:xfrm>
            <a:off x="517675" y="1522550"/>
            <a:ext cx="2421300" cy="3093124"/>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After ideating and drafting some paper wireframes, I created the initial designs for the cooking app. These designs focused on classification of foods and filtering to help users find the best recipes based on their diets or restrictions. </a:t>
            </a:r>
            <a:endParaRPr lang="en-US" dirty="0"/>
          </a:p>
        </p:txBody>
      </p:sp>
      <p:cxnSp>
        <p:nvCxnSpPr>
          <p:cNvPr id="253" name="Google Shape;253;p50"/>
          <p:cNvCxnSpPr/>
          <p:nvPr/>
        </p:nvCxnSpPr>
        <p:spPr>
          <a:xfrm>
            <a:off x="4410925" y="2771418"/>
            <a:ext cx="918900" cy="0"/>
          </a:xfrm>
          <a:prstGeom prst="straightConnector1">
            <a:avLst/>
          </a:prstGeom>
          <a:noFill/>
          <a:ln w="19050" cap="flat" cmpd="sng">
            <a:solidFill>
              <a:srgbClr val="FBBC04"/>
            </a:solidFill>
            <a:prstDash val="solid"/>
            <a:round/>
            <a:headEnd type="none" w="med" len="med"/>
            <a:tailEnd type="triangle" w="med" len="med"/>
          </a:ln>
        </p:spPr>
      </p:cxnSp>
      <p:sp>
        <p:nvSpPr>
          <p:cNvPr id="254" name="Google Shape;254;p50"/>
          <p:cNvSpPr txBox="1"/>
          <p:nvPr/>
        </p:nvSpPr>
        <p:spPr>
          <a:xfrm>
            <a:off x="3765414" y="2831962"/>
            <a:ext cx="11004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Classification of recipes for quick access</a:t>
            </a:r>
            <a:endParaRPr sz="1000" dirty="0">
              <a:solidFill>
                <a:srgbClr val="5F6368"/>
              </a:solidFill>
              <a:latin typeface="Open Sans"/>
              <a:ea typeface="Open Sans"/>
              <a:cs typeface="Open Sans"/>
              <a:sym typeface="Open Sans"/>
            </a:endParaRPr>
          </a:p>
        </p:txBody>
      </p:sp>
      <p:cxnSp>
        <p:nvCxnSpPr>
          <p:cNvPr id="255" name="Google Shape;255;p50"/>
          <p:cNvCxnSpPr/>
          <p:nvPr/>
        </p:nvCxnSpPr>
        <p:spPr>
          <a:xfrm rot="10800000">
            <a:off x="7251754" y="4493819"/>
            <a:ext cx="918000" cy="0"/>
          </a:xfrm>
          <a:prstGeom prst="straightConnector1">
            <a:avLst/>
          </a:prstGeom>
          <a:noFill/>
          <a:ln w="19050" cap="flat" cmpd="sng">
            <a:solidFill>
              <a:srgbClr val="FBBC04"/>
            </a:solidFill>
            <a:prstDash val="solid"/>
            <a:round/>
            <a:headEnd type="none" w="med" len="med"/>
            <a:tailEnd type="triangle" w="med" len="med"/>
          </a:ln>
        </p:spPr>
      </p:cxnSp>
      <p:sp>
        <p:nvSpPr>
          <p:cNvPr id="256" name="Google Shape;256;p50"/>
          <p:cNvSpPr txBox="1"/>
          <p:nvPr/>
        </p:nvSpPr>
        <p:spPr>
          <a:xfrm>
            <a:off x="8169754" y="3732111"/>
            <a:ext cx="918001" cy="95407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dirty="0">
                <a:solidFill>
                  <a:srgbClr val="5F6368"/>
                </a:solidFill>
                <a:latin typeface="Open Sans"/>
                <a:ea typeface="Open Sans"/>
                <a:cs typeface="Open Sans"/>
                <a:sym typeface="Open Sans"/>
              </a:rPr>
              <a:t>Easy access to app features from global navigation</a:t>
            </a:r>
          </a:p>
        </p:txBody>
      </p:sp>
      <p:pic>
        <p:nvPicPr>
          <p:cNvPr id="11" name="Google Shape;255;p50">
            <a:extLst>
              <a:ext uri="{FF2B5EF4-FFF2-40B4-BE49-F238E27FC236}">
                <a16:creationId xmlns:a16="http://schemas.microsoft.com/office/drawing/2014/main" id="{CFB792FF-D497-8133-02EF-F4C245D93544}"/>
              </a:ext>
            </a:extLst>
          </p:cNvPr>
          <p:cNvPicPr preferRelativeResize="0"/>
          <p:nvPr/>
        </p:nvPicPr>
        <p:blipFill>
          <a:blip r:embed="rId3">
            <a:alphaModFix/>
          </a:blip>
          <a:stretch>
            <a:fillRect/>
          </a:stretch>
        </p:blipFill>
        <p:spPr>
          <a:xfrm>
            <a:off x="5329825" y="1010725"/>
            <a:ext cx="1947300" cy="3906249"/>
          </a:xfrm>
          <a:prstGeom prst="rect">
            <a:avLst/>
          </a:prstGeom>
          <a:noFill/>
          <a:ln>
            <a:noFill/>
          </a:ln>
        </p:spPr>
      </p:pic>
      <p:pic>
        <p:nvPicPr>
          <p:cNvPr id="4" name="Picture 3">
            <a:extLst>
              <a:ext uri="{FF2B5EF4-FFF2-40B4-BE49-F238E27FC236}">
                <a16:creationId xmlns:a16="http://schemas.microsoft.com/office/drawing/2014/main" id="{CE0F3728-729A-AC21-4424-9B5DAF89B2E2}"/>
              </a:ext>
            </a:extLst>
          </p:cNvPr>
          <p:cNvPicPr>
            <a:picLocks noChangeAspect="1"/>
          </p:cNvPicPr>
          <p:nvPr/>
        </p:nvPicPr>
        <p:blipFill>
          <a:blip r:embed="rId4"/>
          <a:stretch>
            <a:fillRect/>
          </a:stretch>
        </p:blipFill>
        <p:spPr>
          <a:xfrm>
            <a:off x="5478071" y="1259126"/>
            <a:ext cx="1659920" cy="335617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5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Low-fidelity prototype</a:t>
            </a:r>
            <a:endParaRPr sz="2400">
              <a:solidFill>
                <a:srgbClr val="5F6368"/>
              </a:solidFill>
              <a:latin typeface="Open Sans"/>
              <a:ea typeface="Open Sans"/>
              <a:cs typeface="Open Sans"/>
              <a:sym typeface="Open Sans"/>
            </a:endParaRPr>
          </a:p>
        </p:txBody>
      </p:sp>
      <p:sp>
        <p:nvSpPr>
          <p:cNvPr id="263" name="Google Shape;263;p51"/>
          <p:cNvSpPr txBox="1"/>
          <p:nvPr/>
        </p:nvSpPr>
        <p:spPr>
          <a:xfrm>
            <a:off x="603759" y="1460647"/>
            <a:ext cx="2915400" cy="341629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To prepare for usability testing, I created a low-fidelity prototype that connected the user flow of finding a recipe based on classified recipes ,or filtering to find the best fit and adding ingredients to shopping list.</a:t>
            </a:r>
          </a:p>
          <a:p>
            <a:pPr marL="0" lvl="0" indent="0" algn="l" rtl="0">
              <a:lnSpc>
                <a:spcPct val="150000"/>
              </a:lnSpc>
              <a:spcBef>
                <a:spcPts val="0"/>
              </a:spcBef>
              <a:spcAft>
                <a:spcPts val="0"/>
              </a:spcAft>
              <a:buClr>
                <a:schemeClr val="dk1"/>
              </a:buClr>
              <a:buSzPts val="1100"/>
              <a:buFont typeface="Arial"/>
              <a:buNone/>
            </a:pPr>
            <a:endParaRPr lang="en-US"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View </a:t>
            </a:r>
            <a:r>
              <a:rPr lang="en-US" u="sng" dirty="0">
                <a:solidFill>
                  <a:schemeClr val="hlink"/>
                </a:solidFill>
                <a:latin typeface="Open Sans"/>
                <a:ea typeface="Open Sans"/>
                <a:cs typeface="Open Sans"/>
                <a:sym typeface="Open Sans"/>
                <a:hlinkClick r:id="rId3"/>
              </a:rPr>
              <a:t>Cooking app's low-fidelity prototype</a:t>
            </a:r>
            <a:endParaRPr lang="en-US" dirty="0">
              <a:solidFill>
                <a:srgbClr val="5F6368"/>
              </a:solidFill>
              <a:latin typeface="Open Sans"/>
              <a:ea typeface="Open Sans"/>
              <a:cs typeface="Open Sans"/>
              <a:sym typeface="Open Sans"/>
            </a:endParaRPr>
          </a:p>
        </p:txBody>
      </p:sp>
      <p:sp>
        <p:nvSpPr>
          <p:cNvPr id="264" name="Google Shape;264;p51"/>
          <p:cNvSpPr txBox="1"/>
          <p:nvPr/>
        </p:nvSpPr>
        <p:spPr>
          <a:xfrm>
            <a:off x="6011725" y="2110050"/>
            <a:ext cx="1332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Screenshot of prototype with connections or prototype GIF</a:t>
            </a:r>
            <a:endParaRPr sz="1200">
              <a:solidFill>
                <a:srgbClr val="5F6368"/>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16795582-9B92-4CA8-2F8A-926ECA251336}"/>
              </a:ext>
            </a:extLst>
          </p:cNvPr>
          <p:cNvPicPr>
            <a:picLocks noChangeAspect="1"/>
          </p:cNvPicPr>
          <p:nvPr/>
        </p:nvPicPr>
        <p:blipFill>
          <a:blip r:embed="rId4"/>
          <a:stretch>
            <a:fillRect/>
          </a:stretch>
        </p:blipFill>
        <p:spPr>
          <a:xfrm>
            <a:off x="4018075" y="822664"/>
            <a:ext cx="4772648" cy="39687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52"/>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parameters</a:t>
            </a:r>
            <a:endParaRPr sz="2400">
              <a:solidFill>
                <a:srgbClr val="5F6368"/>
              </a:solidFill>
              <a:latin typeface="Open Sans"/>
              <a:ea typeface="Open Sans"/>
              <a:cs typeface="Open Sans"/>
              <a:sym typeface="Open Sans"/>
            </a:endParaRPr>
          </a:p>
        </p:txBody>
      </p:sp>
      <p:sp>
        <p:nvSpPr>
          <p:cNvPr id="270" name="Google Shape;270;p52"/>
          <p:cNvSpPr txBox="1"/>
          <p:nvPr/>
        </p:nvSpPr>
        <p:spPr>
          <a:xfrm>
            <a:off x="868275" y="1932650"/>
            <a:ext cx="3446100" cy="7848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Study type:</a:t>
            </a:r>
            <a:endParaRPr dirty="0">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dirty="0">
                <a:solidFill>
                  <a:srgbClr val="5F6368"/>
                </a:solidFill>
                <a:latin typeface="Open Sans"/>
                <a:ea typeface="Open Sans"/>
                <a:cs typeface="Open Sans"/>
                <a:sym typeface="Open Sans"/>
              </a:rPr>
              <a:t>moderated usability study</a:t>
            </a:r>
            <a:endParaRPr sz="1200" b="1" dirty="0">
              <a:solidFill>
                <a:srgbClr val="4285F4"/>
              </a:solidFill>
              <a:latin typeface="Open Sans"/>
              <a:ea typeface="Open Sans"/>
              <a:cs typeface="Open Sans"/>
              <a:sym typeface="Open Sans"/>
            </a:endParaRPr>
          </a:p>
        </p:txBody>
      </p:sp>
      <p:sp>
        <p:nvSpPr>
          <p:cNvPr id="271" name="Google Shape;271;p52"/>
          <p:cNvSpPr/>
          <p:nvPr/>
        </p:nvSpPr>
        <p:spPr>
          <a:xfrm>
            <a:off x="2334675" y="130487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2"/>
          <p:cNvSpPr txBox="1"/>
          <p:nvPr/>
        </p:nvSpPr>
        <p:spPr>
          <a:xfrm>
            <a:off x="4829625" y="1932650"/>
            <a:ext cx="3446100" cy="7848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Location:</a:t>
            </a:r>
            <a:endParaRPr dirty="0">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dirty="0">
                <a:solidFill>
                  <a:srgbClr val="5F6368"/>
                </a:solidFill>
                <a:latin typeface="Open Sans"/>
                <a:ea typeface="Open Sans"/>
                <a:cs typeface="Open Sans"/>
                <a:sym typeface="Open Sans"/>
              </a:rPr>
              <a:t>Iran, remote</a:t>
            </a:r>
            <a:endParaRPr sz="1200" b="1" dirty="0">
              <a:solidFill>
                <a:srgbClr val="FBBC04"/>
              </a:solidFill>
              <a:latin typeface="Open Sans"/>
              <a:ea typeface="Open Sans"/>
              <a:cs typeface="Open Sans"/>
              <a:sym typeface="Open Sans"/>
            </a:endParaRPr>
          </a:p>
        </p:txBody>
      </p:sp>
      <p:sp>
        <p:nvSpPr>
          <p:cNvPr id="273" name="Google Shape;273;p52"/>
          <p:cNvSpPr/>
          <p:nvPr/>
        </p:nvSpPr>
        <p:spPr>
          <a:xfrm>
            <a:off x="6296025" y="130487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2"/>
          <p:cNvSpPr txBox="1"/>
          <p:nvPr/>
        </p:nvSpPr>
        <p:spPr>
          <a:xfrm>
            <a:off x="868275" y="3914900"/>
            <a:ext cx="3446100" cy="7848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Participants:</a:t>
            </a:r>
            <a:endParaRPr dirty="0">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dirty="0">
                <a:solidFill>
                  <a:srgbClr val="5F6368"/>
                </a:solidFill>
                <a:latin typeface="Open Sans"/>
                <a:ea typeface="Open Sans"/>
                <a:cs typeface="Open Sans"/>
                <a:sym typeface="Open Sans"/>
              </a:rPr>
              <a:t>5 participants </a:t>
            </a:r>
            <a:endParaRPr sz="1200" b="1" dirty="0">
              <a:solidFill>
                <a:srgbClr val="4285F4"/>
              </a:solidFill>
              <a:latin typeface="Open Sans"/>
              <a:ea typeface="Open Sans"/>
              <a:cs typeface="Open Sans"/>
              <a:sym typeface="Open Sans"/>
            </a:endParaRPr>
          </a:p>
        </p:txBody>
      </p:sp>
      <p:sp>
        <p:nvSpPr>
          <p:cNvPr id="275" name="Google Shape;275;p52"/>
          <p:cNvSpPr/>
          <p:nvPr/>
        </p:nvSpPr>
        <p:spPr>
          <a:xfrm>
            <a:off x="2334675" y="328712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2"/>
          <p:cNvSpPr txBox="1"/>
          <p:nvPr/>
        </p:nvSpPr>
        <p:spPr>
          <a:xfrm>
            <a:off x="4829625" y="3914900"/>
            <a:ext cx="3446100" cy="7848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Clr>
                <a:schemeClr val="dk1"/>
              </a:buClr>
              <a:buSzPts val="1100"/>
              <a:buFont typeface="Arial"/>
              <a:buNone/>
            </a:pPr>
            <a:r>
              <a:rPr lang="en" dirty="0">
                <a:solidFill>
                  <a:srgbClr val="5F6368"/>
                </a:solidFill>
                <a:latin typeface="Open Sans SemiBold"/>
                <a:ea typeface="Open Sans SemiBold"/>
                <a:cs typeface="Open Sans SemiBold"/>
                <a:sym typeface="Open Sans SemiBold"/>
              </a:rPr>
              <a:t>Length:</a:t>
            </a:r>
            <a:endParaRPr dirty="0">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dirty="0">
                <a:solidFill>
                  <a:srgbClr val="5F6368"/>
                </a:solidFill>
                <a:latin typeface="Open Sans"/>
                <a:ea typeface="Open Sans"/>
                <a:cs typeface="Open Sans"/>
                <a:sym typeface="Open Sans"/>
              </a:rPr>
              <a:t>30-45 minutes</a:t>
            </a:r>
            <a:endParaRPr sz="1200" b="1" dirty="0">
              <a:solidFill>
                <a:srgbClr val="4285F4"/>
              </a:solidFill>
              <a:latin typeface="Open Sans"/>
              <a:ea typeface="Open Sans"/>
              <a:cs typeface="Open Sans"/>
              <a:sym typeface="Open Sans"/>
            </a:endParaRPr>
          </a:p>
        </p:txBody>
      </p:sp>
      <p:sp>
        <p:nvSpPr>
          <p:cNvPr id="277" name="Google Shape;277;p52"/>
          <p:cNvSpPr/>
          <p:nvPr/>
        </p:nvSpPr>
        <p:spPr>
          <a:xfrm>
            <a:off x="6296025" y="328712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2"/>
          <p:cNvSpPr/>
          <p:nvPr/>
        </p:nvSpPr>
        <p:spPr>
          <a:xfrm>
            <a:off x="2432025" y="3415575"/>
            <a:ext cx="318600" cy="223550"/>
          </a:xfrm>
          <a:custGeom>
            <a:avLst/>
            <a:gdLst/>
            <a:ahLst/>
            <a:cxnLst/>
            <a:rect l="l" t="t" r="r" b="b"/>
            <a:pathLst>
              <a:path w="1048" h="735" extrusionOk="0">
                <a:moveTo>
                  <a:pt x="759" y="367"/>
                </a:moveTo>
                <a:cubicBezTo>
                  <a:pt x="833" y="367"/>
                  <a:pt x="889" y="308"/>
                  <a:pt x="889" y="237"/>
                </a:cubicBezTo>
                <a:cubicBezTo>
                  <a:pt x="889" y="167"/>
                  <a:pt x="830" y="107"/>
                  <a:pt x="759" y="107"/>
                </a:cubicBezTo>
                <a:cubicBezTo>
                  <a:pt x="686" y="107"/>
                  <a:pt x="630" y="167"/>
                  <a:pt x="630" y="237"/>
                </a:cubicBezTo>
                <a:cubicBezTo>
                  <a:pt x="630" y="308"/>
                  <a:pt x="689" y="367"/>
                  <a:pt x="759" y="367"/>
                </a:cubicBezTo>
                <a:close/>
                <a:moveTo>
                  <a:pt x="367" y="316"/>
                </a:moveTo>
                <a:cubicBezTo>
                  <a:pt x="455" y="316"/>
                  <a:pt x="522" y="246"/>
                  <a:pt x="522" y="158"/>
                </a:cubicBezTo>
                <a:cubicBezTo>
                  <a:pt x="522" y="71"/>
                  <a:pt x="452" y="0"/>
                  <a:pt x="367" y="0"/>
                </a:cubicBezTo>
                <a:cubicBezTo>
                  <a:pt x="283" y="0"/>
                  <a:pt x="209" y="71"/>
                  <a:pt x="209" y="158"/>
                </a:cubicBezTo>
                <a:cubicBezTo>
                  <a:pt x="209" y="246"/>
                  <a:pt x="283" y="316"/>
                  <a:pt x="367" y="316"/>
                </a:cubicBezTo>
                <a:close/>
                <a:moveTo>
                  <a:pt x="759" y="471"/>
                </a:moveTo>
                <a:cubicBezTo>
                  <a:pt x="664" y="471"/>
                  <a:pt x="472" y="519"/>
                  <a:pt x="472" y="615"/>
                </a:cubicBezTo>
                <a:lnTo>
                  <a:pt x="472" y="734"/>
                </a:lnTo>
                <a:lnTo>
                  <a:pt x="1047" y="734"/>
                </a:lnTo>
                <a:lnTo>
                  <a:pt x="1047" y="615"/>
                </a:lnTo>
                <a:cubicBezTo>
                  <a:pt x="1047" y="522"/>
                  <a:pt x="855" y="471"/>
                  <a:pt x="759" y="471"/>
                </a:cubicBezTo>
                <a:close/>
                <a:moveTo>
                  <a:pt x="367" y="421"/>
                </a:moveTo>
                <a:cubicBezTo>
                  <a:pt x="246" y="421"/>
                  <a:pt x="0" y="483"/>
                  <a:pt x="0" y="604"/>
                </a:cubicBezTo>
                <a:lnTo>
                  <a:pt x="0" y="734"/>
                </a:lnTo>
                <a:lnTo>
                  <a:pt x="367" y="734"/>
                </a:lnTo>
                <a:lnTo>
                  <a:pt x="367" y="615"/>
                </a:lnTo>
                <a:cubicBezTo>
                  <a:pt x="367" y="570"/>
                  <a:pt x="384" y="494"/>
                  <a:pt x="491" y="435"/>
                </a:cubicBezTo>
                <a:cubicBezTo>
                  <a:pt x="446" y="426"/>
                  <a:pt x="404" y="421"/>
                  <a:pt x="367" y="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79" name="Google Shape;279;p52"/>
          <p:cNvSpPr/>
          <p:nvPr/>
        </p:nvSpPr>
        <p:spPr>
          <a:xfrm>
            <a:off x="6441252" y="1401778"/>
            <a:ext cx="222841" cy="319496"/>
          </a:xfrm>
          <a:custGeom>
            <a:avLst/>
            <a:gdLst/>
            <a:ahLst/>
            <a:cxnLst/>
            <a:rect l="l" t="t" r="r" b="b"/>
            <a:pathLst>
              <a:path w="734" h="1048" extrusionOk="0">
                <a:moveTo>
                  <a:pt x="366" y="0"/>
                </a:moveTo>
                <a:cubicBezTo>
                  <a:pt x="163" y="0"/>
                  <a:pt x="0" y="164"/>
                  <a:pt x="0" y="367"/>
                </a:cubicBezTo>
                <a:cubicBezTo>
                  <a:pt x="0" y="641"/>
                  <a:pt x="366" y="1047"/>
                  <a:pt x="366" y="1047"/>
                </a:cubicBezTo>
                <a:cubicBezTo>
                  <a:pt x="366" y="1047"/>
                  <a:pt x="733" y="641"/>
                  <a:pt x="733" y="367"/>
                </a:cubicBezTo>
                <a:cubicBezTo>
                  <a:pt x="731" y="164"/>
                  <a:pt x="567" y="0"/>
                  <a:pt x="366" y="0"/>
                </a:cubicBezTo>
                <a:close/>
                <a:moveTo>
                  <a:pt x="366" y="497"/>
                </a:moveTo>
                <a:cubicBezTo>
                  <a:pt x="293" y="497"/>
                  <a:pt x="237" y="438"/>
                  <a:pt x="237" y="367"/>
                </a:cubicBezTo>
                <a:cubicBezTo>
                  <a:pt x="237" y="296"/>
                  <a:pt x="296" y="237"/>
                  <a:pt x="366" y="237"/>
                </a:cubicBezTo>
                <a:cubicBezTo>
                  <a:pt x="440" y="237"/>
                  <a:pt x="496" y="296"/>
                  <a:pt x="496" y="367"/>
                </a:cubicBezTo>
                <a:cubicBezTo>
                  <a:pt x="496" y="438"/>
                  <a:pt x="437" y="497"/>
                  <a:pt x="366" y="49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80" name="Google Shape;280;p52"/>
          <p:cNvSpPr/>
          <p:nvPr/>
        </p:nvSpPr>
        <p:spPr>
          <a:xfrm>
            <a:off x="6392921" y="3384699"/>
            <a:ext cx="319496" cy="318153"/>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81" name="Google Shape;281;p52"/>
          <p:cNvSpPr/>
          <p:nvPr/>
        </p:nvSpPr>
        <p:spPr>
          <a:xfrm>
            <a:off x="2460538" y="1416000"/>
            <a:ext cx="261574" cy="291049"/>
          </a:xfrm>
          <a:custGeom>
            <a:avLst/>
            <a:gdLst/>
            <a:ahLst/>
            <a:cxnLst/>
            <a:rect l="l" t="t" r="r" b="b"/>
            <a:pathLst>
              <a:path w="941" h="1046" extrusionOk="0">
                <a:moveTo>
                  <a:pt x="833" y="105"/>
                </a:moveTo>
                <a:lnTo>
                  <a:pt x="616" y="105"/>
                </a:lnTo>
                <a:cubicBezTo>
                  <a:pt x="593" y="46"/>
                  <a:pt x="537" y="0"/>
                  <a:pt x="469" y="0"/>
                </a:cubicBezTo>
                <a:cubicBezTo>
                  <a:pt x="401" y="0"/>
                  <a:pt x="345" y="46"/>
                  <a:pt x="322" y="105"/>
                </a:cubicBezTo>
                <a:lnTo>
                  <a:pt x="105" y="105"/>
                </a:lnTo>
                <a:cubicBezTo>
                  <a:pt x="48" y="105"/>
                  <a:pt x="0" y="153"/>
                  <a:pt x="0" y="209"/>
                </a:cubicBezTo>
                <a:lnTo>
                  <a:pt x="0" y="940"/>
                </a:lnTo>
                <a:cubicBezTo>
                  <a:pt x="0" y="997"/>
                  <a:pt x="48" y="1045"/>
                  <a:pt x="105" y="1045"/>
                </a:cubicBezTo>
                <a:lnTo>
                  <a:pt x="836" y="1045"/>
                </a:lnTo>
                <a:cubicBezTo>
                  <a:pt x="892" y="1045"/>
                  <a:pt x="940" y="997"/>
                  <a:pt x="940" y="940"/>
                </a:cubicBezTo>
                <a:lnTo>
                  <a:pt x="940" y="209"/>
                </a:lnTo>
                <a:cubicBezTo>
                  <a:pt x="937" y="150"/>
                  <a:pt x="889" y="105"/>
                  <a:pt x="833" y="105"/>
                </a:cubicBezTo>
                <a:close/>
                <a:moveTo>
                  <a:pt x="466" y="105"/>
                </a:moveTo>
                <a:cubicBezTo>
                  <a:pt x="494" y="105"/>
                  <a:pt x="520" y="127"/>
                  <a:pt x="520" y="158"/>
                </a:cubicBezTo>
                <a:cubicBezTo>
                  <a:pt x="520" y="187"/>
                  <a:pt x="497" y="212"/>
                  <a:pt x="466" y="212"/>
                </a:cubicBezTo>
                <a:cubicBezTo>
                  <a:pt x="435" y="212"/>
                  <a:pt x="412" y="190"/>
                  <a:pt x="412" y="158"/>
                </a:cubicBezTo>
                <a:cubicBezTo>
                  <a:pt x="415" y="127"/>
                  <a:pt x="438" y="105"/>
                  <a:pt x="466" y="105"/>
                </a:cubicBezTo>
                <a:close/>
                <a:moveTo>
                  <a:pt x="570" y="836"/>
                </a:moveTo>
                <a:lnTo>
                  <a:pt x="204" y="836"/>
                </a:lnTo>
                <a:lnTo>
                  <a:pt x="204" y="731"/>
                </a:lnTo>
                <a:lnTo>
                  <a:pt x="570" y="731"/>
                </a:lnTo>
                <a:lnTo>
                  <a:pt x="570" y="836"/>
                </a:lnTo>
                <a:close/>
                <a:moveTo>
                  <a:pt x="728" y="627"/>
                </a:moveTo>
                <a:lnTo>
                  <a:pt x="206" y="627"/>
                </a:lnTo>
                <a:lnTo>
                  <a:pt x="206" y="523"/>
                </a:lnTo>
                <a:lnTo>
                  <a:pt x="728" y="523"/>
                </a:lnTo>
                <a:lnTo>
                  <a:pt x="728" y="627"/>
                </a:lnTo>
                <a:close/>
                <a:moveTo>
                  <a:pt x="728" y="418"/>
                </a:moveTo>
                <a:lnTo>
                  <a:pt x="206" y="418"/>
                </a:lnTo>
                <a:lnTo>
                  <a:pt x="206" y="314"/>
                </a:lnTo>
                <a:lnTo>
                  <a:pt x="728" y="314"/>
                </a:lnTo>
                <a:lnTo>
                  <a:pt x="728" y="4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53"/>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findings</a:t>
            </a:r>
            <a:endParaRPr sz="2400">
              <a:solidFill>
                <a:srgbClr val="5F6368"/>
              </a:solidFill>
              <a:latin typeface="Open Sans"/>
              <a:ea typeface="Open Sans"/>
              <a:cs typeface="Open Sans"/>
              <a:sym typeface="Open Sans"/>
            </a:endParaRPr>
          </a:p>
        </p:txBody>
      </p:sp>
      <p:sp>
        <p:nvSpPr>
          <p:cNvPr id="287" name="Google Shape;287;p53"/>
          <p:cNvSpPr txBox="1"/>
          <p:nvPr/>
        </p:nvSpPr>
        <p:spPr>
          <a:xfrm>
            <a:off x="532875" y="1355375"/>
            <a:ext cx="6494100" cy="432396"/>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These were the main findings uncovered by the usability study: </a:t>
            </a:r>
          </a:p>
        </p:txBody>
      </p:sp>
      <p:sp>
        <p:nvSpPr>
          <p:cNvPr id="288" name="Google Shape;288;p53"/>
          <p:cNvSpPr txBox="1"/>
          <p:nvPr/>
        </p:nvSpPr>
        <p:spPr>
          <a:xfrm>
            <a:off x="441475" y="3127850"/>
            <a:ext cx="1981200" cy="1034099"/>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People want broader range of restrictions like kind of cooking in the filter section.</a:t>
            </a:r>
          </a:p>
        </p:txBody>
      </p:sp>
      <p:sp>
        <p:nvSpPr>
          <p:cNvPr id="289" name="Google Shape;289;p53"/>
          <p:cNvSpPr txBox="1"/>
          <p:nvPr/>
        </p:nvSpPr>
        <p:spPr>
          <a:xfrm>
            <a:off x="550125" y="2648825"/>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Recipes</a:t>
            </a:r>
            <a:endParaRPr dirty="0">
              <a:solidFill>
                <a:srgbClr val="5F6368"/>
              </a:solidFill>
              <a:latin typeface="Open Sans SemiBold"/>
              <a:ea typeface="Open Sans SemiBold"/>
              <a:cs typeface="Open Sans SemiBold"/>
              <a:sym typeface="Open Sans SemiBold"/>
            </a:endParaRPr>
          </a:p>
        </p:txBody>
      </p:sp>
      <p:sp>
        <p:nvSpPr>
          <p:cNvPr id="290" name="Google Shape;290;p53"/>
          <p:cNvSpPr txBox="1"/>
          <p:nvPr/>
        </p:nvSpPr>
        <p:spPr>
          <a:xfrm>
            <a:off x="3394288" y="2648825"/>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Quick access </a:t>
            </a:r>
            <a:endParaRPr dirty="0">
              <a:solidFill>
                <a:srgbClr val="5F6368"/>
              </a:solidFill>
              <a:latin typeface="Open Sans SemiBold"/>
              <a:ea typeface="Open Sans SemiBold"/>
              <a:cs typeface="Open Sans SemiBold"/>
              <a:sym typeface="Open Sans SemiBold"/>
            </a:endParaRPr>
          </a:p>
        </p:txBody>
      </p:sp>
      <p:sp>
        <p:nvSpPr>
          <p:cNvPr id="291" name="Google Shape;291;p53"/>
          <p:cNvSpPr txBox="1"/>
          <p:nvPr/>
        </p:nvSpPr>
        <p:spPr>
          <a:xfrm>
            <a:off x="6238488" y="2648825"/>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Servings</a:t>
            </a:r>
            <a:endParaRPr dirty="0">
              <a:solidFill>
                <a:srgbClr val="5F6368"/>
              </a:solidFill>
              <a:latin typeface="Open Sans SemiBold"/>
              <a:ea typeface="Open Sans SemiBold"/>
              <a:cs typeface="Open Sans SemiBold"/>
              <a:sym typeface="Open Sans SemiBold"/>
            </a:endParaRPr>
          </a:p>
        </p:txBody>
      </p:sp>
      <p:sp>
        <p:nvSpPr>
          <p:cNvPr id="292" name="Google Shape;292;p53"/>
          <p:cNvSpPr txBox="1"/>
          <p:nvPr/>
        </p:nvSpPr>
        <p:spPr>
          <a:xfrm>
            <a:off x="3340000" y="3131550"/>
            <a:ext cx="1981200" cy="821733"/>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People want to have quick access to their previous used recipes. </a:t>
            </a:r>
            <a:endParaRPr sz="1200" dirty="0">
              <a:solidFill>
                <a:srgbClr val="5F6368"/>
              </a:solidFill>
              <a:latin typeface="Open Sans"/>
              <a:ea typeface="Open Sans"/>
              <a:cs typeface="Open Sans"/>
              <a:sym typeface="Open Sans"/>
            </a:endParaRPr>
          </a:p>
        </p:txBody>
      </p:sp>
      <p:sp>
        <p:nvSpPr>
          <p:cNvPr id="293" name="Google Shape;293;p53"/>
          <p:cNvSpPr txBox="1"/>
          <p:nvPr/>
        </p:nvSpPr>
        <p:spPr>
          <a:xfrm>
            <a:off x="6184200" y="3131550"/>
            <a:ext cx="1981200" cy="1458831"/>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People want to be able to change the number of servings and see the amount of ingredients they need for that number.</a:t>
            </a:r>
            <a:endParaRPr sz="1200" dirty="0">
              <a:solidFill>
                <a:srgbClr val="5F6368"/>
              </a:solidFill>
              <a:latin typeface="Open Sans"/>
              <a:ea typeface="Open Sans"/>
              <a:cs typeface="Open Sans"/>
              <a:sym typeface="Open Sans"/>
            </a:endParaRPr>
          </a:p>
        </p:txBody>
      </p:sp>
      <p:sp>
        <p:nvSpPr>
          <p:cNvPr id="294" name="Google Shape;294;p53"/>
          <p:cNvSpPr/>
          <p:nvPr/>
        </p:nvSpPr>
        <p:spPr>
          <a:xfrm>
            <a:off x="1229775" y="2098596"/>
            <a:ext cx="513300" cy="5133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95" name="Google Shape;295;p53"/>
          <p:cNvSpPr/>
          <p:nvPr/>
        </p:nvSpPr>
        <p:spPr>
          <a:xfrm>
            <a:off x="4073950" y="2110721"/>
            <a:ext cx="513300" cy="5133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96" name="Google Shape;296;p53"/>
          <p:cNvSpPr/>
          <p:nvPr/>
        </p:nvSpPr>
        <p:spPr>
          <a:xfrm>
            <a:off x="6918125" y="2098596"/>
            <a:ext cx="513300" cy="5133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4A853"/>
        </a:solidFill>
        <a:effectLst/>
      </p:bgPr>
    </p:bg>
    <p:spTree>
      <p:nvGrpSpPr>
        <p:cNvPr id="1" name="Shape 300"/>
        <p:cNvGrpSpPr/>
        <p:nvPr/>
      </p:nvGrpSpPr>
      <p:grpSpPr>
        <a:xfrm>
          <a:off x="0" y="0"/>
          <a:ext cx="0" cy="0"/>
          <a:chOff x="0" y="0"/>
          <a:chExt cx="0" cy="0"/>
        </a:xfrm>
      </p:grpSpPr>
      <p:sp>
        <p:nvSpPr>
          <p:cNvPr id="301" name="Google Shape;301;p54"/>
          <p:cNvSpPr txBox="1"/>
          <p:nvPr/>
        </p:nvSpPr>
        <p:spPr>
          <a:xfrm>
            <a:off x="3721275" y="2048400"/>
            <a:ext cx="39900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Accessibility</a:t>
            </a:r>
            <a:endParaRPr>
              <a:solidFill>
                <a:srgbClr val="FFFFFF"/>
              </a:solidFill>
              <a:latin typeface="Open Sans"/>
              <a:ea typeface="Open Sans"/>
              <a:cs typeface="Open Sans"/>
              <a:sym typeface="Open Sans"/>
            </a:endParaRPr>
          </a:p>
        </p:txBody>
      </p:sp>
      <p:sp>
        <p:nvSpPr>
          <p:cNvPr id="302" name="Google Shape;302;p54"/>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303" name="Google Shape;303;p54"/>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5"/>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09" name="Google Shape;309;p55"/>
          <p:cNvSpPr txBox="1"/>
          <p:nvPr/>
        </p:nvSpPr>
        <p:spPr>
          <a:xfrm>
            <a:off x="517675" y="1522550"/>
            <a:ext cx="2421300" cy="212362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Based on the insights from the usability studies, I applied design changes like changing the layouts and labels of the search part.</a:t>
            </a:r>
          </a:p>
          <a:p>
            <a:pPr marL="0" lvl="0" indent="0" algn="l" rtl="0">
              <a:lnSpc>
                <a:spcPct val="150000"/>
              </a:lnSpc>
              <a:spcBef>
                <a:spcPts val="0"/>
              </a:spcBef>
              <a:spcAft>
                <a:spcPts val="0"/>
              </a:spcAft>
              <a:buNone/>
            </a:pPr>
            <a:endParaRPr dirty="0"/>
          </a:p>
        </p:txBody>
      </p:sp>
      <p:sp>
        <p:nvSpPr>
          <p:cNvPr id="310" name="Google Shape;310;p55"/>
          <p:cNvSpPr/>
          <p:nvPr/>
        </p:nvSpPr>
        <p:spPr>
          <a:xfrm>
            <a:off x="3718563" y="1250000"/>
            <a:ext cx="1818900" cy="31743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5"/>
          <p:cNvSpPr/>
          <p:nvPr/>
        </p:nvSpPr>
        <p:spPr>
          <a:xfrm>
            <a:off x="6774138" y="1268300"/>
            <a:ext cx="1818900" cy="31743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 name="Google Shape;314;p55"/>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15" name="Google Shape;315;p55"/>
          <p:cNvSpPr txBox="1"/>
          <p:nvPr/>
        </p:nvSpPr>
        <p:spPr>
          <a:xfrm>
            <a:off x="3451125"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Before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sp>
        <p:nvSpPr>
          <p:cNvPr id="316" name="Google Shape;316;p55"/>
          <p:cNvSpPr txBox="1"/>
          <p:nvPr/>
        </p:nvSpPr>
        <p:spPr>
          <a:xfrm>
            <a:off x="6506700"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After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pic>
        <p:nvPicPr>
          <p:cNvPr id="11" name="Google Shape;316;p55">
            <a:extLst>
              <a:ext uri="{FF2B5EF4-FFF2-40B4-BE49-F238E27FC236}">
                <a16:creationId xmlns:a16="http://schemas.microsoft.com/office/drawing/2014/main" id="{01A43C3B-2D64-57A1-F6B5-4350628C0273}"/>
              </a:ext>
            </a:extLst>
          </p:cNvPr>
          <p:cNvPicPr preferRelativeResize="0"/>
          <p:nvPr/>
        </p:nvPicPr>
        <p:blipFill>
          <a:blip r:embed="rId3">
            <a:alphaModFix/>
          </a:blip>
          <a:stretch>
            <a:fillRect/>
          </a:stretch>
        </p:blipFill>
        <p:spPr>
          <a:xfrm>
            <a:off x="3718600" y="1164775"/>
            <a:ext cx="1818899" cy="3648671"/>
          </a:xfrm>
          <a:prstGeom prst="rect">
            <a:avLst/>
          </a:prstGeom>
          <a:noFill/>
          <a:ln>
            <a:noFill/>
          </a:ln>
        </p:spPr>
      </p:pic>
      <p:pic>
        <p:nvPicPr>
          <p:cNvPr id="18" name="Google Shape;317;p55">
            <a:extLst>
              <a:ext uri="{FF2B5EF4-FFF2-40B4-BE49-F238E27FC236}">
                <a16:creationId xmlns:a16="http://schemas.microsoft.com/office/drawing/2014/main" id="{F6E38BCC-9B83-91B9-D1BA-149FADC2F158}"/>
              </a:ext>
            </a:extLst>
          </p:cNvPr>
          <p:cNvPicPr preferRelativeResize="0"/>
          <p:nvPr/>
        </p:nvPicPr>
        <p:blipFill>
          <a:blip r:embed="rId4">
            <a:alphaModFix/>
          </a:blip>
          <a:stretch>
            <a:fillRect/>
          </a:stretch>
        </p:blipFill>
        <p:spPr>
          <a:xfrm>
            <a:off x="6774102" y="1136592"/>
            <a:ext cx="1818901" cy="3664875"/>
          </a:xfrm>
          <a:prstGeom prst="rect">
            <a:avLst/>
          </a:prstGeom>
          <a:noFill/>
          <a:ln>
            <a:noFill/>
          </a:ln>
        </p:spPr>
      </p:pic>
      <p:pic>
        <p:nvPicPr>
          <p:cNvPr id="3" name="Picture 2">
            <a:extLst>
              <a:ext uri="{FF2B5EF4-FFF2-40B4-BE49-F238E27FC236}">
                <a16:creationId xmlns:a16="http://schemas.microsoft.com/office/drawing/2014/main" id="{E3F3FFC0-6BE8-B6C4-5262-2692AEB41BB3}"/>
              </a:ext>
            </a:extLst>
          </p:cNvPr>
          <p:cNvPicPr>
            <a:picLocks noChangeAspect="1"/>
          </p:cNvPicPr>
          <p:nvPr/>
        </p:nvPicPr>
        <p:blipFill>
          <a:blip r:embed="rId5"/>
          <a:stretch>
            <a:fillRect/>
          </a:stretch>
        </p:blipFill>
        <p:spPr>
          <a:xfrm>
            <a:off x="6918250" y="1383006"/>
            <a:ext cx="1545266" cy="3174300"/>
          </a:xfrm>
          <a:prstGeom prst="rect">
            <a:avLst/>
          </a:prstGeom>
        </p:spPr>
      </p:pic>
      <p:pic>
        <p:nvPicPr>
          <p:cNvPr id="6" name="Picture 5">
            <a:extLst>
              <a:ext uri="{FF2B5EF4-FFF2-40B4-BE49-F238E27FC236}">
                <a16:creationId xmlns:a16="http://schemas.microsoft.com/office/drawing/2014/main" id="{D69D0EE5-785A-E70C-557F-A3163292D9F9}"/>
              </a:ext>
            </a:extLst>
          </p:cNvPr>
          <p:cNvPicPr>
            <a:picLocks noChangeAspect="1"/>
          </p:cNvPicPr>
          <p:nvPr/>
        </p:nvPicPr>
        <p:blipFill>
          <a:blip r:embed="rId6"/>
          <a:stretch>
            <a:fillRect/>
          </a:stretch>
        </p:blipFill>
        <p:spPr>
          <a:xfrm>
            <a:off x="3841897" y="1431797"/>
            <a:ext cx="1574077" cy="312550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5"/>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09" name="Google Shape;309;p55"/>
          <p:cNvSpPr txBox="1"/>
          <p:nvPr/>
        </p:nvSpPr>
        <p:spPr>
          <a:xfrm>
            <a:off x="517675" y="1522550"/>
            <a:ext cx="2421300" cy="14772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Also, I expanded the categories of filter in the filter section.</a:t>
            </a:r>
          </a:p>
          <a:p>
            <a:pPr marL="0" lvl="0" indent="0" algn="l" rtl="0">
              <a:lnSpc>
                <a:spcPct val="150000"/>
              </a:lnSpc>
              <a:spcBef>
                <a:spcPts val="0"/>
              </a:spcBef>
              <a:spcAft>
                <a:spcPts val="0"/>
              </a:spcAft>
              <a:buNone/>
            </a:pPr>
            <a:endParaRPr dirty="0"/>
          </a:p>
        </p:txBody>
      </p:sp>
      <p:sp>
        <p:nvSpPr>
          <p:cNvPr id="310" name="Google Shape;310;p55"/>
          <p:cNvSpPr/>
          <p:nvPr/>
        </p:nvSpPr>
        <p:spPr>
          <a:xfrm>
            <a:off x="3718563" y="1250000"/>
            <a:ext cx="1818900" cy="31743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5"/>
          <p:cNvSpPr/>
          <p:nvPr/>
        </p:nvSpPr>
        <p:spPr>
          <a:xfrm>
            <a:off x="6774138" y="1268300"/>
            <a:ext cx="1818900" cy="31743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5"/>
          <p:cNvSpPr txBox="1"/>
          <p:nvPr/>
        </p:nvSpPr>
        <p:spPr>
          <a:xfrm>
            <a:off x="7133400" y="2670800"/>
            <a:ext cx="1100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Mockup 1 after</a:t>
            </a:r>
            <a:endParaRPr sz="1200">
              <a:solidFill>
                <a:srgbClr val="5F6368"/>
              </a:solidFill>
              <a:latin typeface="Open Sans"/>
              <a:ea typeface="Open Sans"/>
              <a:cs typeface="Open Sans"/>
              <a:sym typeface="Open Sans"/>
            </a:endParaRPr>
          </a:p>
        </p:txBody>
      </p:sp>
      <p:cxnSp>
        <p:nvCxnSpPr>
          <p:cNvPr id="314" name="Google Shape;314;p55"/>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15" name="Google Shape;315;p55"/>
          <p:cNvSpPr txBox="1"/>
          <p:nvPr/>
        </p:nvSpPr>
        <p:spPr>
          <a:xfrm>
            <a:off x="3451125"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Before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sp>
        <p:nvSpPr>
          <p:cNvPr id="316" name="Google Shape;316;p55"/>
          <p:cNvSpPr txBox="1"/>
          <p:nvPr/>
        </p:nvSpPr>
        <p:spPr>
          <a:xfrm>
            <a:off x="6506700"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After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pic>
        <p:nvPicPr>
          <p:cNvPr id="11" name="Google Shape;316;p55">
            <a:extLst>
              <a:ext uri="{FF2B5EF4-FFF2-40B4-BE49-F238E27FC236}">
                <a16:creationId xmlns:a16="http://schemas.microsoft.com/office/drawing/2014/main" id="{01A43C3B-2D64-57A1-F6B5-4350628C0273}"/>
              </a:ext>
            </a:extLst>
          </p:cNvPr>
          <p:cNvPicPr preferRelativeResize="0"/>
          <p:nvPr/>
        </p:nvPicPr>
        <p:blipFill>
          <a:blip r:embed="rId3">
            <a:alphaModFix/>
          </a:blip>
          <a:stretch>
            <a:fillRect/>
          </a:stretch>
        </p:blipFill>
        <p:spPr>
          <a:xfrm>
            <a:off x="3718600" y="1164775"/>
            <a:ext cx="1818899" cy="3648671"/>
          </a:xfrm>
          <a:prstGeom prst="rect">
            <a:avLst/>
          </a:prstGeom>
          <a:noFill/>
          <a:ln>
            <a:noFill/>
          </a:ln>
        </p:spPr>
      </p:pic>
      <p:pic>
        <p:nvPicPr>
          <p:cNvPr id="12" name="Google Shape;316;p55">
            <a:extLst>
              <a:ext uri="{FF2B5EF4-FFF2-40B4-BE49-F238E27FC236}">
                <a16:creationId xmlns:a16="http://schemas.microsoft.com/office/drawing/2014/main" id="{607908D1-9082-B61E-CE1D-C30906036A3B}"/>
              </a:ext>
            </a:extLst>
          </p:cNvPr>
          <p:cNvPicPr preferRelativeResize="0"/>
          <p:nvPr/>
        </p:nvPicPr>
        <p:blipFill>
          <a:blip r:embed="rId3">
            <a:alphaModFix/>
          </a:blip>
          <a:stretch>
            <a:fillRect/>
          </a:stretch>
        </p:blipFill>
        <p:spPr>
          <a:xfrm>
            <a:off x="6774102" y="1177789"/>
            <a:ext cx="1818899" cy="3648671"/>
          </a:xfrm>
          <a:prstGeom prst="rect">
            <a:avLst/>
          </a:prstGeom>
          <a:noFill/>
          <a:ln>
            <a:noFill/>
          </a:ln>
        </p:spPr>
      </p:pic>
      <p:pic>
        <p:nvPicPr>
          <p:cNvPr id="4" name="Picture 3">
            <a:extLst>
              <a:ext uri="{FF2B5EF4-FFF2-40B4-BE49-F238E27FC236}">
                <a16:creationId xmlns:a16="http://schemas.microsoft.com/office/drawing/2014/main" id="{D568D85C-0345-63BC-51B5-3A5CDF546312}"/>
              </a:ext>
            </a:extLst>
          </p:cNvPr>
          <p:cNvPicPr>
            <a:picLocks noChangeAspect="1"/>
          </p:cNvPicPr>
          <p:nvPr/>
        </p:nvPicPr>
        <p:blipFill>
          <a:blip r:embed="rId4"/>
          <a:stretch>
            <a:fillRect/>
          </a:stretch>
        </p:blipFill>
        <p:spPr>
          <a:xfrm>
            <a:off x="6896985" y="1433318"/>
            <a:ext cx="1584519" cy="3211200"/>
          </a:xfrm>
          <a:prstGeom prst="rect">
            <a:avLst/>
          </a:prstGeom>
        </p:spPr>
      </p:pic>
      <p:pic>
        <p:nvPicPr>
          <p:cNvPr id="7" name="Picture 6">
            <a:extLst>
              <a:ext uri="{FF2B5EF4-FFF2-40B4-BE49-F238E27FC236}">
                <a16:creationId xmlns:a16="http://schemas.microsoft.com/office/drawing/2014/main" id="{0DA09215-B1B9-F868-110C-3FDCAC365B62}"/>
              </a:ext>
            </a:extLst>
          </p:cNvPr>
          <p:cNvPicPr>
            <a:picLocks noChangeAspect="1"/>
          </p:cNvPicPr>
          <p:nvPr/>
        </p:nvPicPr>
        <p:blipFill>
          <a:blip r:embed="rId5"/>
          <a:stretch>
            <a:fillRect/>
          </a:stretch>
        </p:blipFill>
        <p:spPr>
          <a:xfrm>
            <a:off x="3846423" y="1458341"/>
            <a:ext cx="1577355" cy="3083012"/>
          </a:xfrm>
          <a:prstGeom prst="rect">
            <a:avLst/>
          </a:prstGeom>
        </p:spPr>
      </p:pic>
    </p:spTree>
    <p:extLst>
      <p:ext uri="{BB962C8B-B14F-4D97-AF65-F5344CB8AC3E}">
        <p14:creationId xmlns:p14="http://schemas.microsoft.com/office/powerpoint/2010/main" val="1819151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6"/>
          <p:cNvSpPr/>
          <p:nvPr/>
        </p:nvSpPr>
        <p:spPr>
          <a:xfrm>
            <a:off x="3720571" y="74950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6"/>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24" name="Google Shape;324;p56"/>
          <p:cNvSpPr txBox="1"/>
          <p:nvPr/>
        </p:nvSpPr>
        <p:spPr>
          <a:xfrm>
            <a:off x="517675" y="1542987"/>
            <a:ext cx="2421300" cy="276995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Additional design change included adding an option to change the number of servings and see the amount of ingredients based on those changes.</a:t>
            </a:r>
          </a:p>
          <a:p>
            <a:pPr marL="0" lvl="0" indent="0" algn="l" rtl="0">
              <a:lnSpc>
                <a:spcPct val="150000"/>
              </a:lnSpc>
              <a:spcBef>
                <a:spcPts val="0"/>
              </a:spcBef>
              <a:spcAft>
                <a:spcPts val="0"/>
              </a:spcAft>
              <a:buNone/>
            </a:pP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p>
        </p:txBody>
      </p:sp>
      <p:sp>
        <p:nvSpPr>
          <p:cNvPr id="325" name="Google Shape;325;p56"/>
          <p:cNvSpPr txBox="1"/>
          <p:nvPr/>
        </p:nvSpPr>
        <p:spPr>
          <a:xfrm>
            <a:off x="4079833" y="2152000"/>
            <a:ext cx="1100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Mockup 2 before </a:t>
            </a:r>
            <a:endParaRPr sz="1200">
              <a:solidFill>
                <a:srgbClr val="5F6368"/>
              </a:solidFill>
              <a:latin typeface="Open Sans"/>
              <a:ea typeface="Open Sans"/>
              <a:cs typeface="Open Sans"/>
              <a:sym typeface="Open Sans"/>
            </a:endParaRPr>
          </a:p>
        </p:txBody>
      </p:sp>
      <p:sp>
        <p:nvSpPr>
          <p:cNvPr id="326" name="Google Shape;326;p56"/>
          <p:cNvSpPr txBox="1"/>
          <p:nvPr/>
        </p:nvSpPr>
        <p:spPr>
          <a:xfrm>
            <a:off x="7133400" y="2670800"/>
            <a:ext cx="1100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Mockup 2 after</a:t>
            </a:r>
            <a:endParaRPr sz="1200">
              <a:solidFill>
                <a:srgbClr val="5F6368"/>
              </a:solidFill>
              <a:latin typeface="Open Sans"/>
              <a:ea typeface="Open Sans"/>
              <a:cs typeface="Open Sans"/>
              <a:sym typeface="Open Sans"/>
            </a:endParaRPr>
          </a:p>
        </p:txBody>
      </p:sp>
      <p:cxnSp>
        <p:nvCxnSpPr>
          <p:cNvPr id="327" name="Google Shape;327;p56"/>
          <p:cNvCxnSpPr/>
          <p:nvPr/>
        </p:nvCxnSpPr>
        <p:spPr>
          <a:xfrm>
            <a:off x="570404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28" name="Google Shape;328;p56"/>
          <p:cNvSpPr txBox="1"/>
          <p:nvPr/>
        </p:nvSpPr>
        <p:spPr>
          <a:xfrm>
            <a:off x="3453133" y="38824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Before usability study</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sp>
        <p:nvSpPr>
          <p:cNvPr id="329" name="Google Shape;329;p56"/>
          <p:cNvSpPr txBox="1"/>
          <p:nvPr/>
        </p:nvSpPr>
        <p:spPr>
          <a:xfrm>
            <a:off x="6200841" y="3528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After usability study</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pic>
        <p:nvPicPr>
          <p:cNvPr id="11" name="Google Shape;316;p55">
            <a:extLst>
              <a:ext uri="{FF2B5EF4-FFF2-40B4-BE49-F238E27FC236}">
                <a16:creationId xmlns:a16="http://schemas.microsoft.com/office/drawing/2014/main" id="{B04BF550-CCAB-A4FB-93BB-DFDFDA151F27}"/>
              </a:ext>
            </a:extLst>
          </p:cNvPr>
          <p:cNvPicPr preferRelativeResize="0"/>
          <p:nvPr/>
        </p:nvPicPr>
        <p:blipFill>
          <a:blip r:embed="rId3">
            <a:alphaModFix/>
          </a:blip>
          <a:stretch>
            <a:fillRect/>
          </a:stretch>
        </p:blipFill>
        <p:spPr>
          <a:xfrm>
            <a:off x="3720608" y="664275"/>
            <a:ext cx="1818899" cy="3648671"/>
          </a:xfrm>
          <a:prstGeom prst="rect">
            <a:avLst/>
          </a:prstGeom>
          <a:noFill/>
          <a:ln>
            <a:noFill/>
          </a:ln>
        </p:spPr>
      </p:pic>
      <p:pic>
        <p:nvPicPr>
          <p:cNvPr id="5" name="Picture 4">
            <a:extLst>
              <a:ext uri="{FF2B5EF4-FFF2-40B4-BE49-F238E27FC236}">
                <a16:creationId xmlns:a16="http://schemas.microsoft.com/office/drawing/2014/main" id="{96E8A318-3CE3-821E-A12E-F83E6DC24E55}"/>
              </a:ext>
            </a:extLst>
          </p:cNvPr>
          <p:cNvPicPr>
            <a:picLocks noChangeAspect="1"/>
          </p:cNvPicPr>
          <p:nvPr/>
        </p:nvPicPr>
        <p:blipFill>
          <a:blip r:embed="rId4"/>
          <a:stretch>
            <a:fillRect/>
          </a:stretch>
        </p:blipFill>
        <p:spPr>
          <a:xfrm>
            <a:off x="6654009" y="743261"/>
            <a:ext cx="1552614" cy="4328535"/>
          </a:xfrm>
          <a:prstGeom prst="rect">
            <a:avLst/>
          </a:prstGeom>
        </p:spPr>
      </p:pic>
      <p:pic>
        <p:nvPicPr>
          <p:cNvPr id="7" name="Picture 6">
            <a:extLst>
              <a:ext uri="{FF2B5EF4-FFF2-40B4-BE49-F238E27FC236}">
                <a16:creationId xmlns:a16="http://schemas.microsoft.com/office/drawing/2014/main" id="{0B0C238A-A095-13AF-2B7C-371BFCFF80A2}"/>
              </a:ext>
            </a:extLst>
          </p:cNvPr>
          <p:cNvPicPr>
            <a:picLocks noChangeAspect="1"/>
          </p:cNvPicPr>
          <p:nvPr/>
        </p:nvPicPr>
        <p:blipFill>
          <a:blip r:embed="rId5"/>
          <a:stretch>
            <a:fillRect/>
          </a:stretch>
        </p:blipFill>
        <p:spPr>
          <a:xfrm>
            <a:off x="3842047" y="937800"/>
            <a:ext cx="1582566" cy="314340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7"/>
          <p:cNvSpPr txBox="1"/>
          <p:nvPr/>
        </p:nvSpPr>
        <p:spPr>
          <a:xfrm>
            <a:off x="517675" y="169931"/>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39" name="Google Shape;339;p57"/>
          <p:cNvSpPr txBox="1"/>
          <p:nvPr/>
        </p:nvSpPr>
        <p:spPr>
          <a:xfrm>
            <a:off x="890250" y="2701950"/>
            <a:ext cx="1100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40" name="Google Shape;340;p57"/>
          <p:cNvSpPr txBox="1"/>
          <p:nvPr/>
        </p:nvSpPr>
        <p:spPr>
          <a:xfrm>
            <a:off x="2953850" y="2723775"/>
            <a:ext cx="1100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41" name="Google Shape;341;p57"/>
          <p:cNvSpPr txBox="1"/>
          <p:nvPr/>
        </p:nvSpPr>
        <p:spPr>
          <a:xfrm>
            <a:off x="5057200" y="2701950"/>
            <a:ext cx="1100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42" name="Google Shape;342;p57"/>
          <p:cNvSpPr txBox="1"/>
          <p:nvPr/>
        </p:nvSpPr>
        <p:spPr>
          <a:xfrm>
            <a:off x="7159557" y="2747672"/>
            <a:ext cx="1100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pic>
        <p:nvPicPr>
          <p:cNvPr id="14" name="Google Shape;316;p55">
            <a:extLst>
              <a:ext uri="{FF2B5EF4-FFF2-40B4-BE49-F238E27FC236}">
                <a16:creationId xmlns:a16="http://schemas.microsoft.com/office/drawing/2014/main" id="{49ABB394-C5C5-DBD3-9DF7-E934A38C9981}"/>
              </a:ext>
            </a:extLst>
          </p:cNvPr>
          <p:cNvPicPr preferRelativeResize="0"/>
          <p:nvPr/>
        </p:nvPicPr>
        <p:blipFill>
          <a:blip r:embed="rId3">
            <a:alphaModFix/>
          </a:blip>
          <a:stretch>
            <a:fillRect/>
          </a:stretch>
        </p:blipFill>
        <p:spPr>
          <a:xfrm>
            <a:off x="477320" y="1027187"/>
            <a:ext cx="1818899" cy="3648671"/>
          </a:xfrm>
          <a:prstGeom prst="rect">
            <a:avLst/>
          </a:prstGeom>
          <a:noFill/>
          <a:ln>
            <a:noFill/>
          </a:ln>
        </p:spPr>
      </p:pic>
      <p:pic>
        <p:nvPicPr>
          <p:cNvPr id="5" name="Picture 4">
            <a:extLst>
              <a:ext uri="{FF2B5EF4-FFF2-40B4-BE49-F238E27FC236}">
                <a16:creationId xmlns:a16="http://schemas.microsoft.com/office/drawing/2014/main" id="{86B8583F-0EFB-4252-CCEB-9B41E5B3C74B}"/>
              </a:ext>
            </a:extLst>
          </p:cNvPr>
          <p:cNvPicPr>
            <a:picLocks noChangeAspect="1"/>
          </p:cNvPicPr>
          <p:nvPr/>
        </p:nvPicPr>
        <p:blipFill>
          <a:blip r:embed="rId4"/>
          <a:stretch>
            <a:fillRect/>
          </a:stretch>
        </p:blipFill>
        <p:spPr>
          <a:xfrm>
            <a:off x="596079" y="1311349"/>
            <a:ext cx="1587140" cy="3133059"/>
          </a:xfrm>
          <a:prstGeom prst="rect">
            <a:avLst/>
          </a:prstGeom>
        </p:spPr>
      </p:pic>
      <p:pic>
        <p:nvPicPr>
          <p:cNvPr id="17" name="Google Shape;316;p55">
            <a:extLst>
              <a:ext uri="{FF2B5EF4-FFF2-40B4-BE49-F238E27FC236}">
                <a16:creationId xmlns:a16="http://schemas.microsoft.com/office/drawing/2014/main" id="{1F979ED0-994D-EF6B-3858-649EA1385E92}"/>
              </a:ext>
            </a:extLst>
          </p:cNvPr>
          <p:cNvPicPr preferRelativeResize="0"/>
          <p:nvPr/>
        </p:nvPicPr>
        <p:blipFill>
          <a:blip r:embed="rId3">
            <a:alphaModFix/>
          </a:blip>
          <a:stretch>
            <a:fillRect/>
          </a:stretch>
        </p:blipFill>
        <p:spPr>
          <a:xfrm>
            <a:off x="2435212" y="1027186"/>
            <a:ext cx="1818899" cy="3648671"/>
          </a:xfrm>
          <a:prstGeom prst="rect">
            <a:avLst/>
          </a:prstGeom>
          <a:noFill/>
          <a:ln>
            <a:noFill/>
          </a:ln>
        </p:spPr>
      </p:pic>
      <p:pic>
        <p:nvPicPr>
          <p:cNvPr id="18" name="Google Shape;316;p55">
            <a:extLst>
              <a:ext uri="{FF2B5EF4-FFF2-40B4-BE49-F238E27FC236}">
                <a16:creationId xmlns:a16="http://schemas.microsoft.com/office/drawing/2014/main" id="{90D221B2-4787-818D-91CD-38EC20A88BE2}"/>
              </a:ext>
            </a:extLst>
          </p:cNvPr>
          <p:cNvPicPr preferRelativeResize="0"/>
          <p:nvPr/>
        </p:nvPicPr>
        <p:blipFill>
          <a:blip r:embed="rId3">
            <a:alphaModFix/>
          </a:blip>
          <a:stretch>
            <a:fillRect/>
          </a:stretch>
        </p:blipFill>
        <p:spPr>
          <a:xfrm>
            <a:off x="4365011" y="1027184"/>
            <a:ext cx="1818899" cy="3648671"/>
          </a:xfrm>
          <a:prstGeom prst="rect">
            <a:avLst/>
          </a:prstGeom>
          <a:noFill/>
          <a:ln>
            <a:noFill/>
          </a:ln>
        </p:spPr>
      </p:pic>
      <p:pic>
        <p:nvPicPr>
          <p:cNvPr id="19" name="Google Shape;316;p55">
            <a:extLst>
              <a:ext uri="{FF2B5EF4-FFF2-40B4-BE49-F238E27FC236}">
                <a16:creationId xmlns:a16="http://schemas.microsoft.com/office/drawing/2014/main" id="{ECAD2C27-083E-D544-1451-F9BC091CECB5}"/>
              </a:ext>
            </a:extLst>
          </p:cNvPr>
          <p:cNvPicPr preferRelativeResize="0"/>
          <p:nvPr/>
        </p:nvPicPr>
        <p:blipFill>
          <a:blip r:embed="rId3">
            <a:alphaModFix/>
          </a:blip>
          <a:stretch>
            <a:fillRect/>
          </a:stretch>
        </p:blipFill>
        <p:spPr>
          <a:xfrm>
            <a:off x="6322903" y="1027184"/>
            <a:ext cx="1818899" cy="3648671"/>
          </a:xfrm>
          <a:prstGeom prst="rect">
            <a:avLst/>
          </a:prstGeom>
          <a:noFill/>
          <a:ln>
            <a:noFill/>
          </a:ln>
        </p:spPr>
      </p:pic>
      <p:pic>
        <p:nvPicPr>
          <p:cNvPr id="9" name="Picture 8">
            <a:extLst>
              <a:ext uri="{FF2B5EF4-FFF2-40B4-BE49-F238E27FC236}">
                <a16:creationId xmlns:a16="http://schemas.microsoft.com/office/drawing/2014/main" id="{DFF210C6-99F1-02EA-3FBE-58C5F9AD5229}"/>
              </a:ext>
            </a:extLst>
          </p:cNvPr>
          <p:cNvPicPr>
            <a:picLocks noChangeAspect="1"/>
          </p:cNvPicPr>
          <p:nvPr/>
        </p:nvPicPr>
        <p:blipFill>
          <a:blip r:embed="rId5"/>
          <a:stretch>
            <a:fillRect/>
          </a:stretch>
        </p:blipFill>
        <p:spPr>
          <a:xfrm>
            <a:off x="2551813" y="1288820"/>
            <a:ext cx="1601972" cy="3183940"/>
          </a:xfrm>
          <a:prstGeom prst="rect">
            <a:avLst/>
          </a:prstGeom>
        </p:spPr>
      </p:pic>
      <p:pic>
        <p:nvPicPr>
          <p:cNvPr id="15" name="Picture 14">
            <a:extLst>
              <a:ext uri="{FF2B5EF4-FFF2-40B4-BE49-F238E27FC236}">
                <a16:creationId xmlns:a16="http://schemas.microsoft.com/office/drawing/2014/main" id="{A8F37027-6E3F-A35A-26EF-A6D91971E8B1}"/>
              </a:ext>
            </a:extLst>
          </p:cNvPr>
          <p:cNvPicPr>
            <a:picLocks noChangeAspect="1"/>
          </p:cNvPicPr>
          <p:nvPr/>
        </p:nvPicPr>
        <p:blipFill>
          <a:blip r:embed="rId6"/>
          <a:stretch>
            <a:fillRect/>
          </a:stretch>
        </p:blipFill>
        <p:spPr>
          <a:xfrm>
            <a:off x="6423997" y="1304728"/>
            <a:ext cx="1616709" cy="3139680"/>
          </a:xfrm>
          <a:prstGeom prst="rect">
            <a:avLst/>
          </a:prstGeom>
        </p:spPr>
      </p:pic>
      <p:pic>
        <p:nvPicPr>
          <p:cNvPr id="20" name="Picture 19">
            <a:extLst>
              <a:ext uri="{FF2B5EF4-FFF2-40B4-BE49-F238E27FC236}">
                <a16:creationId xmlns:a16="http://schemas.microsoft.com/office/drawing/2014/main" id="{6C7D9D6E-88D0-8DA7-9986-FE5F95EFF99F}"/>
              </a:ext>
            </a:extLst>
          </p:cNvPr>
          <p:cNvPicPr>
            <a:picLocks noChangeAspect="1"/>
          </p:cNvPicPr>
          <p:nvPr/>
        </p:nvPicPr>
        <p:blipFill>
          <a:blip r:embed="rId7"/>
          <a:stretch>
            <a:fillRect/>
          </a:stretch>
        </p:blipFill>
        <p:spPr>
          <a:xfrm>
            <a:off x="4477551" y="1304728"/>
            <a:ext cx="1597183" cy="31396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0"/>
          <p:cNvSpPr txBox="1"/>
          <p:nvPr/>
        </p:nvSpPr>
        <p:spPr>
          <a:xfrm>
            <a:off x="1231075" y="1351725"/>
            <a:ext cx="3934200" cy="189279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product: </a:t>
            </a:r>
            <a:endParaRPr dirty="0">
              <a:solidFill>
                <a:srgbClr val="4285F4"/>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We need a tool that helps people learn how to cook healthier meals. Our primary target users include college students and adults who are concerned with their health and would like to learn more </a:t>
            </a:r>
            <a:r>
              <a:rPr lang="en" sz="1200" dirty="0">
                <a:solidFill>
                  <a:srgbClr val="5F6368"/>
                </a:solidFill>
                <a:latin typeface="Open Sans"/>
                <a:ea typeface="Open Sans"/>
                <a:cs typeface="Open Sans"/>
                <a:sym typeface="Open Sans"/>
              </a:rPr>
              <a:t>about what they can do to have healthier lives</a:t>
            </a:r>
            <a:r>
              <a:rPr lang="en-US" sz="1200" dirty="0">
                <a:solidFill>
                  <a:srgbClr val="5F6368"/>
                </a:solidFill>
                <a:latin typeface="Open Sans"/>
                <a:ea typeface="Open Sans"/>
                <a:cs typeface="Open Sans"/>
                <a:sym typeface="Open Sans"/>
              </a:rPr>
              <a:t>. </a:t>
            </a:r>
            <a:endParaRPr lang="en-US" sz="1200" b="1" dirty="0">
              <a:solidFill>
                <a:srgbClr val="1967D2"/>
              </a:solidFill>
              <a:latin typeface="Open Sans"/>
              <a:ea typeface="Open Sans"/>
              <a:cs typeface="Open Sans"/>
              <a:sym typeface="Open Sans"/>
            </a:endParaRPr>
          </a:p>
        </p:txBody>
      </p:sp>
      <p:sp>
        <p:nvSpPr>
          <p:cNvPr id="160" name="Google Shape;160;p40"/>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61" name="Google Shape;161;p40"/>
          <p:cNvSpPr/>
          <p:nvPr/>
        </p:nvSpPr>
        <p:spPr>
          <a:xfrm>
            <a:off x="517675" y="12994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0"/>
          <p:cNvSpPr txBox="1"/>
          <p:nvPr/>
        </p:nvSpPr>
        <p:spPr>
          <a:xfrm>
            <a:off x="1231075" y="3424975"/>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Project duration:</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May 2022 to July 2022</a:t>
            </a:r>
            <a:endParaRPr lang="en-US" sz="1200" b="1" dirty="0">
              <a:solidFill>
                <a:schemeClr val="accent1"/>
              </a:solidFill>
              <a:latin typeface="Open Sans"/>
              <a:ea typeface="Open Sans"/>
              <a:cs typeface="Open Sans"/>
              <a:sym typeface="Open Sans"/>
            </a:endParaRPr>
          </a:p>
        </p:txBody>
      </p:sp>
      <p:sp>
        <p:nvSpPr>
          <p:cNvPr id="163" name="Google Shape;163;p40"/>
          <p:cNvSpPr/>
          <p:nvPr/>
        </p:nvSpPr>
        <p:spPr>
          <a:xfrm>
            <a:off x="555622" y="3376776"/>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0"/>
          <p:cNvSpPr/>
          <p:nvPr/>
        </p:nvSpPr>
        <p:spPr>
          <a:xfrm>
            <a:off x="681335" y="3503027"/>
            <a:ext cx="261874" cy="260801"/>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5" name="Google Shape;165;p40"/>
          <p:cNvSpPr/>
          <p:nvPr/>
        </p:nvSpPr>
        <p:spPr>
          <a:xfrm>
            <a:off x="610514" y="1447462"/>
            <a:ext cx="327623" cy="217176"/>
          </a:xfrm>
          <a:custGeom>
            <a:avLst/>
            <a:gdLst/>
            <a:ahLst/>
            <a:cxnLst/>
            <a:rect l="l" t="t" r="r" b="b"/>
            <a:pathLst>
              <a:path w="1149" h="765" extrusionOk="0">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pic>
        <p:nvPicPr>
          <p:cNvPr id="11" name="Google Shape;167;p40">
            <a:extLst>
              <a:ext uri="{FF2B5EF4-FFF2-40B4-BE49-F238E27FC236}">
                <a16:creationId xmlns:a16="http://schemas.microsoft.com/office/drawing/2014/main" id="{652FB59D-7365-2978-C79A-9F4B80D31BB7}"/>
              </a:ext>
            </a:extLst>
          </p:cNvPr>
          <p:cNvPicPr preferRelativeResize="0"/>
          <p:nvPr/>
        </p:nvPicPr>
        <p:blipFill>
          <a:blip r:embed="rId3">
            <a:alphaModFix/>
          </a:blip>
          <a:stretch>
            <a:fillRect/>
          </a:stretch>
        </p:blipFill>
        <p:spPr>
          <a:xfrm>
            <a:off x="6756255" y="1523300"/>
            <a:ext cx="2084600" cy="2686475"/>
          </a:xfrm>
          <a:prstGeom prst="rect">
            <a:avLst/>
          </a:prstGeom>
          <a:noFill/>
          <a:ln>
            <a:noFill/>
          </a:ln>
        </p:spPr>
      </p:pic>
      <p:pic>
        <p:nvPicPr>
          <p:cNvPr id="3" name="Picture 2">
            <a:extLst>
              <a:ext uri="{FF2B5EF4-FFF2-40B4-BE49-F238E27FC236}">
                <a16:creationId xmlns:a16="http://schemas.microsoft.com/office/drawing/2014/main" id="{5B1B6995-3FEE-460C-B8D6-D6B42616B3EA}"/>
              </a:ext>
            </a:extLst>
          </p:cNvPr>
          <p:cNvPicPr>
            <a:picLocks noChangeAspect="1"/>
          </p:cNvPicPr>
          <p:nvPr/>
        </p:nvPicPr>
        <p:blipFill>
          <a:blip r:embed="rId4"/>
          <a:stretch>
            <a:fillRect/>
          </a:stretch>
        </p:blipFill>
        <p:spPr>
          <a:xfrm>
            <a:off x="6858241" y="1630567"/>
            <a:ext cx="1852276" cy="2445247"/>
          </a:xfrm>
          <a:prstGeom prst="rect">
            <a:avLst/>
          </a:prstGeom>
        </p:spPr>
      </p:pic>
      <p:pic>
        <p:nvPicPr>
          <p:cNvPr id="18" name="Google Shape;169;p40">
            <a:extLst>
              <a:ext uri="{FF2B5EF4-FFF2-40B4-BE49-F238E27FC236}">
                <a16:creationId xmlns:a16="http://schemas.microsoft.com/office/drawing/2014/main" id="{98A9FC9E-B492-A7BB-F930-23B99BABAD0E}"/>
              </a:ext>
            </a:extLst>
          </p:cNvPr>
          <p:cNvPicPr preferRelativeResize="0"/>
          <p:nvPr/>
        </p:nvPicPr>
        <p:blipFill>
          <a:blip r:embed="rId5">
            <a:alphaModFix/>
          </a:blip>
          <a:stretch>
            <a:fillRect/>
          </a:stretch>
        </p:blipFill>
        <p:spPr>
          <a:xfrm>
            <a:off x="6127552" y="959938"/>
            <a:ext cx="1306327" cy="2632201"/>
          </a:xfrm>
          <a:prstGeom prst="rect">
            <a:avLst/>
          </a:prstGeom>
          <a:noFill/>
          <a:ln>
            <a:noFill/>
          </a:ln>
        </p:spPr>
      </p:pic>
      <p:pic>
        <p:nvPicPr>
          <p:cNvPr id="5" name="Picture 4">
            <a:extLst>
              <a:ext uri="{FF2B5EF4-FFF2-40B4-BE49-F238E27FC236}">
                <a16:creationId xmlns:a16="http://schemas.microsoft.com/office/drawing/2014/main" id="{CF08E275-D976-F598-D577-7358864694DB}"/>
              </a:ext>
            </a:extLst>
          </p:cNvPr>
          <p:cNvPicPr>
            <a:picLocks noChangeAspect="1"/>
          </p:cNvPicPr>
          <p:nvPr/>
        </p:nvPicPr>
        <p:blipFill>
          <a:blip r:embed="rId6"/>
          <a:stretch>
            <a:fillRect/>
          </a:stretch>
        </p:blipFill>
        <p:spPr>
          <a:xfrm>
            <a:off x="6218324" y="1151593"/>
            <a:ext cx="1112874" cy="2225183"/>
          </a:xfrm>
          <a:prstGeom prst="rect">
            <a:avLst/>
          </a:prstGeom>
        </p:spPr>
      </p:pic>
      <p:pic>
        <p:nvPicPr>
          <p:cNvPr id="21" name="Google Shape;169;p40">
            <a:extLst>
              <a:ext uri="{FF2B5EF4-FFF2-40B4-BE49-F238E27FC236}">
                <a16:creationId xmlns:a16="http://schemas.microsoft.com/office/drawing/2014/main" id="{6AEFD8A1-D328-A6A2-92C8-649968B6DA07}"/>
              </a:ext>
            </a:extLst>
          </p:cNvPr>
          <p:cNvPicPr preferRelativeResize="0"/>
          <p:nvPr/>
        </p:nvPicPr>
        <p:blipFill>
          <a:blip r:embed="rId5">
            <a:alphaModFix/>
          </a:blip>
          <a:stretch>
            <a:fillRect/>
          </a:stretch>
        </p:blipFill>
        <p:spPr>
          <a:xfrm>
            <a:off x="5451420" y="1812700"/>
            <a:ext cx="1306327" cy="2632201"/>
          </a:xfrm>
          <a:prstGeom prst="rect">
            <a:avLst/>
          </a:prstGeom>
          <a:noFill/>
          <a:ln>
            <a:noFill/>
          </a:ln>
        </p:spPr>
      </p:pic>
      <p:pic>
        <p:nvPicPr>
          <p:cNvPr id="7" name="Picture 6">
            <a:extLst>
              <a:ext uri="{FF2B5EF4-FFF2-40B4-BE49-F238E27FC236}">
                <a16:creationId xmlns:a16="http://schemas.microsoft.com/office/drawing/2014/main" id="{BD230879-7D85-0D13-D0E7-075D22D4ACC3}"/>
              </a:ext>
            </a:extLst>
          </p:cNvPr>
          <p:cNvPicPr>
            <a:picLocks noChangeAspect="1"/>
          </p:cNvPicPr>
          <p:nvPr/>
        </p:nvPicPr>
        <p:blipFill>
          <a:blip r:embed="rId7"/>
          <a:stretch>
            <a:fillRect/>
          </a:stretch>
        </p:blipFill>
        <p:spPr>
          <a:xfrm>
            <a:off x="5526278" y="1969096"/>
            <a:ext cx="1146497" cy="229832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8" name="Google Shape;348;p58"/>
          <p:cNvSpPr txBox="1"/>
          <p:nvPr/>
        </p:nvSpPr>
        <p:spPr>
          <a:xfrm>
            <a:off x="517675" y="524350"/>
            <a:ext cx="7000800" cy="9789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High-fidelity</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349" name="Google Shape;349;p58"/>
          <p:cNvSpPr txBox="1"/>
          <p:nvPr/>
        </p:nvSpPr>
        <p:spPr>
          <a:xfrm>
            <a:off x="532875" y="1793800"/>
            <a:ext cx="2421300" cy="341629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The high-fidelity prototype followed the same user flow as the low-fidelity prototype, including design changes made after the usability study.</a:t>
            </a:r>
          </a:p>
          <a:p>
            <a:pPr marL="0" lvl="0" indent="0" algn="l" rtl="0">
              <a:lnSpc>
                <a:spcPct val="150000"/>
              </a:lnSpc>
              <a:spcBef>
                <a:spcPts val="0"/>
              </a:spcBef>
              <a:spcAft>
                <a:spcPts val="0"/>
              </a:spcAft>
              <a:buClr>
                <a:schemeClr val="dk1"/>
              </a:buClr>
              <a:buSzPts val="1100"/>
              <a:buFont typeface="Arial"/>
              <a:buNone/>
            </a:pPr>
            <a:endParaRPr lang="en-US"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View </a:t>
            </a:r>
            <a:r>
              <a:rPr lang="en-US" dirty="0">
                <a:solidFill>
                  <a:srgbClr val="5F6368"/>
                </a:solidFill>
                <a:latin typeface="Open Sans"/>
                <a:ea typeface="Open Sans"/>
                <a:cs typeface="Open Sans"/>
                <a:sym typeface="Open Sans"/>
                <a:hlinkClick r:id="rId3"/>
              </a:rPr>
              <a:t>Cooking app’s high-fidelity prototype</a:t>
            </a:r>
            <a:r>
              <a:rPr lang="en-US" dirty="0">
                <a:solidFill>
                  <a:srgbClr val="5F6368"/>
                </a:solidFill>
                <a:latin typeface="Open Sans"/>
                <a:ea typeface="Open Sans"/>
                <a:cs typeface="Open Sans"/>
                <a:sym typeface="Open Sans"/>
              </a:rPr>
              <a:t>.</a:t>
            </a:r>
          </a:p>
          <a:p>
            <a:pPr marL="0" lvl="0" indent="0" algn="l" rtl="0">
              <a:lnSpc>
                <a:spcPct val="150000"/>
              </a:lnSpc>
              <a:spcBef>
                <a:spcPts val="0"/>
              </a:spcBef>
              <a:spcAft>
                <a:spcPts val="0"/>
              </a:spcAft>
              <a:buNone/>
            </a:pPr>
            <a:endParaRPr dirty="0">
              <a:latin typeface="Open Sans"/>
              <a:ea typeface="Open Sans"/>
              <a:cs typeface="Open Sans"/>
              <a:sym typeface="Open Sans"/>
            </a:endParaRPr>
          </a:p>
        </p:txBody>
      </p:sp>
      <p:sp>
        <p:nvSpPr>
          <p:cNvPr id="350" name="Google Shape;350;p58"/>
          <p:cNvSpPr txBox="1"/>
          <p:nvPr/>
        </p:nvSpPr>
        <p:spPr>
          <a:xfrm>
            <a:off x="6011725" y="2110050"/>
            <a:ext cx="1332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Screenshot of prototype with connections or prototype GIF</a:t>
            </a:r>
            <a:endParaRPr sz="120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960407D9-A960-F730-6993-3A3A4B8AF122}"/>
              </a:ext>
            </a:extLst>
          </p:cNvPr>
          <p:cNvPicPr>
            <a:picLocks noChangeAspect="1"/>
          </p:cNvPicPr>
          <p:nvPr/>
        </p:nvPicPr>
        <p:blipFill>
          <a:blip r:embed="rId4"/>
          <a:stretch>
            <a:fillRect/>
          </a:stretch>
        </p:blipFill>
        <p:spPr>
          <a:xfrm>
            <a:off x="3648895" y="717499"/>
            <a:ext cx="5081864" cy="410702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9"/>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Accessibility considerations</a:t>
            </a:r>
            <a:endParaRPr sz="2400">
              <a:solidFill>
                <a:srgbClr val="5F6368"/>
              </a:solidFill>
              <a:latin typeface="Open Sans"/>
              <a:ea typeface="Open Sans"/>
              <a:cs typeface="Open Sans"/>
              <a:sym typeface="Open Sans"/>
            </a:endParaRPr>
          </a:p>
        </p:txBody>
      </p:sp>
      <p:sp>
        <p:nvSpPr>
          <p:cNvPr id="356" name="Google Shape;356;p59"/>
          <p:cNvSpPr/>
          <p:nvPr/>
        </p:nvSpPr>
        <p:spPr>
          <a:xfrm>
            <a:off x="2237608"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9"/>
          <p:cNvSpPr txBox="1"/>
          <p:nvPr/>
        </p:nvSpPr>
        <p:spPr>
          <a:xfrm>
            <a:off x="2431258" y="1917800"/>
            <a:ext cx="2049000" cy="82173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Clear labels for interactive elements that can be read by screen readers.</a:t>
            </a:r>
            <a:endParaRPr lang="en-US" sz="1200" dirty="0"/>
          </a:p>
        </p:txBody>
      </p:sp>
      <p:sp>
        <p:nvSpPr>
          <p:cNvPr id="358" name="Google Shape;358;p59"/>
          <p:cNvSpPr/>
          <p:nvPr/>
        </p:nvSpPr>
        <p:spPr>
          <a:xfrm>
            <a:off x="4895208"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9"/>
          <p:cNvSpPr txBox="1"/>
          <p:nvPr/>
        </p:nvSpPr>
        <p:spPr>
          <a:xfrm>
            <a:off x="5088858" y="1917800"/>
            <a:ext cx="2049000" cy="82173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Avoiding heavy text  and </a:t>
            </a:r>
          </a:p>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using icons for users with </a:t>
            </a:r>
          </a:p>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visual impairment.</a:t>
            </a:r>
            <a:endParaRPr lang="en-US" sz="1200" dirty="0"/>
          </a:p>
        </p:txBody>
      </p:sp>
      <p:sp>
        <p:nvSpPr>
          <p:cNvPr id="362" name="Google Shape;362;p59"/>
          <p:cNvSpPr/>
          <p:nvPr/>
        </p:nvSpPr>
        <p:spPr>
          <a:xfrm>
            <a:off x="3199108"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63" name="Google Shape;363;p59"/>
          <p:cNvSpPr/>
          <p:nvPr/>
        </p:nvSpPr>
        <p:spPr>
          <a:xfrm>
            <a:off x="5856708"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368"/>
        <p:cNvGrpSpPr/>
        <p:nvPr/>
      </p:nvGrpSpPr>
      <p:grpSpPr>
        <a:xfrm>
          <a:off x="0" y="0"/>
          <a:ext cx="0" cy="0"/>
          <a:chOff x="0" y="0"/>
          <a:chExt cx="0" cy="0"/>
        </a:xfrm>
      </p:grpSpPr>
      <p:sp>
        <p:nvSpPr>
          <p:cNvPr id="369" name="Google Shape;369;p60"/>
          <p:cNvSpPr txBox="1"/>
          <p:nvPr/>
        </p:nvSpPr>
        <p:spPr>
          <a:xfrm>
            <a:off x="3721275" y="2210100"/>
            <a:ext cx="28659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Information architecture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Responsive design</a:t>
            </a:r>
            <a:endParaRPr>
              <a:solidFill>
                <a:srgbClr val="FFFFFF"/>
              </a:solidFill>
              <a:latin typeface="Open Sans"/>
              <a:ea typeface="Open Sans"/>
              <a:cs typeface="Open Sans"/>
              <a:sym typeface="Open Sans"/>
            </a:endParaRPr>
          </a:p>
        </p:txBody>
      </p:sp>
      <p:sp>
        <p:nvSpPr>
          <p:cNvPr id="370" name="Google Shape;370;p60"/>
          <p:cNvSpPr txBox="1"/>
          <p:nvPr/>
        </p:nvSpPr>
        <p:spPr>
          <a:xfrm>
            <a:off x="-468875" y="2294700"/>
            <a:ext cx="3704400" cy="554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Responsive Design</a:t>
            </a:r>
            <a:endParaRPr sz="2400">
              <a:solidFill>
                <a:srgbClr val="FFFFFF"/>
              </a:solidFill>
              <a:latin typeface="Open Sans"/>
              <a:ea typeface="Open Sans"/>
              <a:cs typeface="Open Sans"/>
              <a:sym typeface="Open Sans"/>
            </a:endParaRPr>
          </a:p>
        </p:txBody>
      </p:sp>
      <p:cxnSp>
        <p:nvCxnSpPr>
          <p:cNvPr id="371" name="Google Shape;371;p60"/>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p6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Sitemap</a:t>
            </a:r>
            <a:endParaRPr sz="2400">
              <a:solidFill>
                <a:srgbClr val="5F6368"/>
              </a:solidFill>
              <a:latin typeface="Open Sans"/>
              <a:ea typeface="Open Sans"/>
              <a:cs typeface="Open Sans"/>
              <a:sym typeface="Open Sans"/>
            </a:endParaRPr>
          </a:p>
        </p:txBody>
      </p:sp>
      <p:sp>
        <p:nvSpPr>
          <p:cNvPr id="378" name="Google Shape;378;p61"/>
          <p:cNvSpPr txBox="1"/>
          <p:nvPr/>
        </p:nvSpPr>
        <p:spPr>
          <a:xfrm>
            <a:off x="517675" y="1260280"/>
            <a:ext cx="2421300" cy="341629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With the app designs completed, I started work on designing the responsive website. I used the cooking app sitemap to guide the organizational structure of each screen’s design to ensure a cohesive and consistent experience across devices.</a:t>
            </a:r>
          </a:p>
        </p:txBody>
      </p:sp>
      <p:sp>
        <p:nvSpPr>
          <p:cNvPr id="379" name="Google Shape;379;p61"/>
          <p:cNvSpPr txBox="1"/>
          <p:nvPr/>
        </p:nvSpPr>
        <p:spPr>
          <a:xfrm>
            <a:off x="6011725" y="2294700"/>
            <a:ext cx="1332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sitemap/IA</a:t>
            </a:r>
            <a:endParaRPr sz="120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8BEFFE5B-57E3-EB96-C77B-23559E4BC574}"/>
              </a:ext>
            </a:extLst>
          </p:cNvPr>
          <p:cNvPicPr>
            <a:picLocks noChangeAspect="1"/>
          </p:cNvPicPr>
          <p:nvPr/>
        </p:nvPicPr>
        <p:blipFill>
          <a:blip r:embed="rId3"/>
          <a:stretch>
            <a:fillRect/>
          </a:stretch>
        </p:blipFill>
        <p:spPr>
          <a:xfrm>
            <a:off x="3059702" y="1169890"/>
            <a:ext cx="5995148" cy="330991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5" name="Google Shape;385;p62"/>
          <p:cNvSpPr txBox="1"/>
          <p:nvPr/>
        </p:nvSpPr>
        <p:spPr>
          <a:xfrm>
            <a:off x="517675" y="489198"/>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Responsive designs</a:t>
            </a:r>
            <a:endParaRPr sz="2400">
              <a:solidFill>
                <a:srgbClr val="5F6368"/>
              </a:solidFill>
              <a:latin typeface="Open Sans"/>
              <a:ea typeface="Open Sans"/>
              <a:cs typeface="Open Sans"/>
              <a:sym typeface="Open Sans"/>
            </a:endParaRPr>
          </a:p>
        </p:txBody>
      </p:sp>
      <p:sp>
        <p:nvSpPr>
          <p:cNvPr id="386" name="Google Shape;386;p62"/>
          <p:cNvSpPr txBox="1"/>
          <p:nvPr/>
        </p:nvSpPr>
        <p:spPr>
          <a:xfrm>
            <a:off x="517675" y="1522550"/>
            <a:ext cx="2421300" cy="212362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The designs for screen size variation included mobile, tablet, and desktop. I optimized the designs to fit specific user needs of each device and screen size.</a:t>
            </a:r>
            <a:endParaRPr lang="en-US" dirty="0"/>
          </a:p>
        </p:txBody>
      </p:sp>
      <p:pic>
        <p:nvPicPr>
          <p:cNvPr id="3" name="Picture 2">
            <a:extLst>
              <a:ext uri="{FF2B5EF4-FFF2-40B4-BE49-F238E27FC236}">
                <a16:creationId xmlns:a16="http://schemas.microsoft.com/office/drawing/2014/main" id="{369453D1-B0C9-8025-2022-A88AAB71B3F8}"/>
              </a:ext>
            </a:extLst>
          </p:cNvPr>
          <p:cNvPicPr>
            <a:picLocks noChangeAspect="1"/>
          </p:cNvPicPr>
          <p:nvPr/>
        </p:nvPicPr>
        <p:blipFill>
          <a:blip r:embed="rId3"/>
          <a:stretch>
            <a:fillRect/>
          </a:stretch>
        </p:blipFill>
        <p:spPr>
          <a:xfrm>
            <a:off x="3185138" y="1835464"/>
            <a:ext cx="1174211" cy="2077450"/>
          </a:xfrm>
          <a:prstGeom prst="rect">
            <a:avLst/>
          </a:prstGeom>
          <a:ln>
            <a:solidFill>
              <a:schemeClr val="tx1"/>
            </a:solidFill>
          </a:ln>
        </p:spPr>
      </p:pic>
      <p:pic>
        <p:nvPicPr>
          <p:cNvPr id="5" name="Picture 4">
            <a:extLst>
              <a:ext uri="{FF2B5EF4-FFF2-40B4-BE49-F238E27FC236}">
                <a16:creationId xmlns:a16="http://schemas.microsoft.com/office/drawing/2014/main" id="{C3F3CFBB-31EA-35FD-DE2C-01DFF4E369CE}"/>
              </a:ext>
            </a:extLst>
          </p:cNvPr>
          <p:cNvPicPr>
            <a:picLocks noChangeAspect="1"/>
          </p:cNvPicPr>
          <p:nvPr/>
        </p:nvPicPr>
        <p:blipFill>
          <a:blip r:embed="rId4"/>
          <a:stretch>
            <a:fillRect/>
          </a:stretch>
        </p:blipFill>
        <p:spPr>
          <a:xfrm>
            <a:off x="4520456" y="1821288"/>
            <a:ext cx="1490933" cy="2123628"/>
          </a:xfrm>
          <a:prstGeom prst="rect">
            <a:avLst/>
          </a:prstGeom>
          <a:ln>
            <a:solidFill>
              <a:schemeClr val="tx1"/>
            </a:solidFill>
          </a:ln>
        </p:spPr>
      </p:pic>
      <p:pic>
        <p:nvPicPr>
          <p:cNvPr id="7" name="Picture 6">
            <a:extLst>
              <a:ext uri="{FF2B5EF4-FFF2-40B4-BE49-F238E27FC236}">
                <a16:creationId xmlns:a16="http://schemas.microsoft.com/office/drawing/2014/main" id="{77F51D7E-F25E-7F4F-F477-509C753F9648}"/>
              </a:ext>
            </a:extLst>
          </p:cNvPr>
          <p:cNvPicPr>
            <a:picLocks noChangeAspect="1"/>
          </p:cNvPicPr>
          <p:nvPr/>
        </p:nvPicPr>
        <p:blipFill>
          <a:blip r:embed="rId5"/>
          <a:stretch>
            <a:fillRect/>
          </a:stretch>
        </p:blipFill>
        <p:spPr>
          <a:xfrm>
            <a:off x="6166783" y="1821288"/>
            <a:ext cx="2812285" cy="2123627"/>
          </a:xfrm>
          <a:prstGeom prst="rect">
            <a:avLst/>
          </a:prstGeom>
          <a:ln>
            <a:solidFill>
              <a:schemeClr val="tx1"/>
            </a:solidFill>
          </a:ln>
        </p:spPr>
      </p:pic>
      <p:sp>
        <p:nvSpPr>
          <p:cNvPr id="12" name="Google Shape;381;p62">
            <a:extLst>
              <a:ext uri="{FF2B5EF4-FFF2-40B4-BE49-F238E27FC236}">
                <a16:creationId xmlns:a16="http://schemas.microsoft.com/office/drawing/2014/main" id="{3FD0439E-7EE1-2F59-FD25-520F32BF0AA9}"/>
              </a:ext>
            </a:extLst>
          </p:cNvPr>
          <p:cNvSpPr txBox="1"/>
          <p:nvPr/>
        </p:nvSpPr>
        <p:spPr>
          <a:xfrm>
            <a:off x="2891743" y="1451313"/>
            <a:ext cx="1761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1967D2"/>
                </a:solidFill>
                <a:latin typeface="Open Sans"/>
                <a:ea typeface="Open Sans"/>
                <a:cs typeface="Open Sans"/>
                <a:sym typeface="Open Sans"/>
              </a:rPr>
              <a:t>Mobile website</a:t>
            </a:r>
            <a:endParaRPr dirty="0">
              <a:solidFill>
                <a:srgbClr val="1967D2"/>
              </a:solidFill>
            </a:endParaRPr>
          </a:p>
        </p:txBody>
      </p:sp>
      <p:sp>
        <p:nvSpPr>
          <p:cNvPr id="13" name="Google Shape;381;p62">
            <a:extLst>
              <a:ext uri="{FF2B5EF4-FFF2-40B4-BE49-F238E27FC236}">
                <a16:creationId xmlns:a16="http://schemas.microsoft.com/office/drawing/2014/main" id="{DD64A92D-F174-DE97-A20A-E6B0EA0CD8F9}"/>
              </a:ext>
            </a:extLst>
          </p:cNvPr>
          <p:cNvSpPr txBox="1"/>
          <p:nvPr/>
        </p:nvSpPr>
        <p:spPr>
          <a:xfrm>
            <a:off x="4387323" y="1442099"/>
            <a:ext cx="1761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1967D2"/>
                </a:solidFill>
                <a:latin typeface="Open Sans"/>
                <a:ea typeface="Open Sans"/>
                <a:cs typeface="Open Sans"/>
                <a:sym typeface="Open Sans"/>
              </a:rPr>
              <a:t>Tablet</a:t>
            </a:r>
            <a:endParaRPr dirty="0">
              <a:solidFill>
                <a:srgbClr val="1967D2"/>
              </a:solidFill>
            </a:endParaRPr>
          </a:p>
        </p:txBody>
      </p:sp>
      <p:sp>
        <p:nvSpPr>
          <p:cNvPr id="14" name="Google Shape;381;p62">
            <a:extLst>
              <a:ext uri="{FF2B5EF4-FFF2-40B4-BE49-F238E27FC236}">
                <a16:creationId xmlns:a16="http://schemas.microsoft.com/office/drawing/2014/main" id="{8C43FD79-A3A8-8F9D-F75F-B9F93DEA0337}"/>
              </a:ext>
            </a:extLst>
          </p:cNvPr>
          <p:cNvSpPr txBox="1"/>
          <p:nvPr/>
        </p:nvSpPr>
        <p:spPr>
          <a:xfrm>
            <a:off x="6671259" y="1451313"/>
            <a:ext cx="1761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1967D2"/>
                </a:solidFill>
                <a:latin typeface="Open Sans"/>
                <a:ea typeface="Open Sans"/>
                <a:cs typeface="Open Sans"/>
                <a:sym typeface="Open Sans"/>
              </a:rPr>
              <a:t>Desktop</a:t>
            </a:r>
            <a:endParaRPr dirty="0">
              <a:solidFill>
                <a:srgbClr val="1967D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5F6368"/>
        </a:solidFill>
        <a:effectLst/>
      </p:bgPr>
    </p:bg>
    <p:spTree>
      <p:nvGrpSpPr>
        <p:cNvPr id="1" name="Shape 391"/>
        <p:cNvGrpSpPr/>
        <p:nvPr/>
      </p:nvGrpSpPr>
      <p:grpSpPr>
        <a:xfrm>
          <a:off x="0" y="0"/>
          <a:ext cx="0" cy="0"/>
          <a:chOff x="0" y="0"/>
          <a:chExt cx="0" cy="0"/>
        </a:xfrm>
      </p:grpSpPr>
      <p:sp>
        <p:nvSpPr>
          <p:cNvPr id="392" name="Google Shape;392;p63"/>
          <p:cNvSpPr txBox="1"/>
          <p:nvPr/>
        </p:nvSpPr>
        <p:spPr>
          <a:xfrm>
            <a:off x="3721275" y="2210100"/>
            <a:ext cx="22755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393" name="Google Shape;393;p63"/>
          <p:cNvSpPr txBox="1"/>
          <p:nvPr/>
        </p:nvSpPr>
        <p:spPr>
          <a:xfrm>
            <a:off x="-468875" y="2294700"/>
            <a:ext cx="3704400" cy="554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394" name="Google Shape;394;p63"/>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4"/>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400" name="Google Shape;400;p64"/>
          <p:cNvSpPr txBox="1"/>
          <p:nvPr/>
        </p:nvSpPr>
        <p:spPr>
          <a:xfrm>
            <a:off x="539600" y="2237975"/>
            <a:ext cx="3446100"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Impact: </a:t>
            </a:r>
            <a:endParaRPr dirty="0">
              <a:solidFill>
                <a:srgbClr val="5F6368"/>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US" sz="1200" dirty="0">
                <a:solidFill>
                  <a:srgbClr val="5F6368"/>
                </a:solidFill>
                <a:latin typeface="Open Sans"/>
                <a:ea typeface="Open Sans"/>
                <a:cs typeface="Open Sans"/>
                <a:sym typeface="Open Sans"/>
              </a:rPr>
              <a:t>Users shared that the app can help them learn how to cook healthier meals. One quote from peer feedback was that “the cooking app helps bring caring about our health and make it enjoyable to cook and eat varied meals, and at the same time be careful about our health in an easy way.”</a:t>
            </a:r>
            <a:endParaRPr lang="en-US" sz="1200" b="1" dirty="0">
              <a:solidFill>
                <a:srgbClr val="1967D2"/>
              </a:solidFill>
              <a:latin typeface="Open Sans"/>
              <a:ea typeface="Open Sans"/>
              <a:cs typeface="Open Sans"/>
              <a:sym typeface="Open Sans"/>
            </a:endParaRPr>
          </a:p>
        </p:txBody>
      </p:sp>
      <p:sp>
        <p:nvSpPr>
          <p:cNvPr id="401" name="Google Shape;401;p64"/>
          <p:cNvSpPr/>
          <p:nvPr/>
        </p:nvSpPr>
        <p:spPr>
          <a:xfrm>
            <a:off x="5396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4"/>
          <p:cNvSpPr txBox="1"/>
          <p:nvPr/>
        </p:nvSpPr>
        <p:spPr>
          <a:xfrm>
            <a:off x="4495800" y="2237975"/>
            <a:ext cx="3446100" cy="2169794"/>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What I learned:</a:t>
            </a:r>
            <a:endParaRPr dirty="0">
              <a:solidFill>
                <a:srgbClr val="5F6368"/>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US" sz="1200" dirty="0">
                <a:solidFill>
                  <a:srgbClr val="5F6368"/>
                </a:solidFill>
                <a:latin typeface="Open Sans"/>
                <a:ea typeface="Open Sans"/>
                <a:cs typeface="Open Sans"/>
                <a:sym typeface="Open Sans"/>
              </a:rPr>
              <a:t>I learned that even though the problem I was trying to solve was a big one, diligently going through each step of the design process and aligning with specific user needs helped me come up with solutions that were both feasible and useful. </a:t>
            </a:r>
            <a:endParaRPr lang="en-US" sz="1200" b="1" dirty="0">
              <a:solidFill>
                <a:srgbClr val="4285F4"/>
              </a:solidFill>
              <a:latin typeface="Open Sans"/>
              <a:ea typeface="Open Sans"/>
              <a:cs typeface="Open Sans"/>
              <a:sym typeface="Open Sans"/>
            </a:endParaRPr>
          </a:p>
        </p:txBody>
      </p:sp>
      <p:sp>
        <p:nvSpPr>
          <p:cNvPr id="403" name="Google Shape;403;p64"/>
          <p:cNvSpPr/>
          <p:nvPr/>
        </p:nvSpPr>
        <p:spPr>
          <a:xfrm>
            <a:off x="44958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4"/>
          <p:cNvSpPr/>
          <p:nvPr/>
        </p:nvSpPr>
        <p:spPr>
          <a:xfrm>
            <a:off x="679050" y="1660250"/>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405" name="Google Shape;405;p64"/>
          <p:cNvGrpSpPr/>
          <p:nvPr/>
        </p:nvGrpSpPr>
        <p:grpSpPr>
          <a:xfrm>
            <a:off x="4605678" y="1676963"/>
            <a:ext cx="293543" cy="227362"/>
            <a:chOff x="420350" y="238125"/>
            <a:chExt cx="6779275" cy="5238750"/>
          </a:xfrm>
        </p:grpSpPr>
        <p:sp>
          <p:nvSpPr>
            <p:cNvPr id="406" name="Google Shape;406;p64"/>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4"/>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4"/>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4"/>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5"/>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415" name="Google Shape;415;p65"/>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5"/>
          <p:cNvSpPr txBox="1"/>
          <p:nvPr/>
        </p:nvSpPr>
        <p:spPr>
          <a:xfrm>
            <a:off x="711325" y="1917800"/>
            <a:ext cx="2049000" cy="124646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Conduct research on how successful the app is in reaching the goal to help people learn how to cook healthier meals.</a:t>
            </a:r>
            <a:endParaRPr lang="en-US" sz="1200" dirty="0"/>
          </a:p>
        </p:txBody>
      </p:sp>
      <p:sp>
        <p:nvSpPr>
          <p:cNvPr id="417" name="Google Shape;417;p65"/>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5"/>
          <p:cNvSpPr txBox="1"/>
          <p:nvPr/>
        </p:nvSpPr>
        <p:spPr>
          <a:xfrm>
            <a:off x="3368925" y="1917800"/>
            <a:ext cx="2049000" cy="145883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Conduct research on how successful the app is in the improvement of people’s health condition based on their diets and restrictions.</a:t>
            </a:r>
            <a:endParaRPr lang="en-US" sz="1200" dirty="0"/>
          </a:p>
        </p:txBody>
      </p:sp>
      <p:sp>
        <p:nvSpPr>
          <p:cNvPr id="419" name="Google Shape;419;p65"/>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5"/>
          <p:cNvSpPr txBox="1"/>
          <p:nvPr/>
        </p:nvSpPr>
        <p:spPr>
          <a:xfrm>
            <a:off x="6026525" y="1917800"/>
            <a:ext cx="2049000" cy="124646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Add educational resources for users to learn how their eating habits can affect their health.</a:t>
            </a:r>
            <a:endParaRPr lang="en-US" sz="1200" dirty="0"/>
          </a:p>
        </p:txBody>
      </p:sp>
      <p:sp>
        <p:nvSpPr>
          <p:cNvPr id="421" name="Google Shape;421;p65"/>
          <p:cNvSpPr/>
          <p:nvPr/>
        </p:nvSpPr>
        <p:spPr>
          <a:xfrm>
            <a:off x="14791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22" name="Google Shape;422;p65"/>
          <p:cNvSpPr/>
          <p:nvPr/>
        </p:nvSpPr>
        <p:spPr>
          <a:xfrm>
            <a:off x="41367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23" name="Google Shape;423;p65"/>
          <p:cNvSpPr/>
          <p:nvPr/>
        </p:nvSpPr>
        <p:spPr>
          <a:xfrm>
            <a:off x="67943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41"/>
          <p:cNvSpPr txBox="1"/>
          <p:nvPr/>
        </p:nvSpPr>
        <p:spPr>
          <a:xfrm>
            <a:off x="517675" y="2237975"/>
            <a:ext cx="3446100" cy="2169794"/>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The problem: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US" sz="1200" dirty="0">
                <a:solidFill>
                  <a:srgbClr val="5F6368"/>
                </a:solidFill>
                <a:latin typeface="Open Sans"/>
                <a:ea typeface="Open Sans"/>
                <a:cs typeface="Open Sans"/>
                <a:sym typeface="Open Sans"/>
              </a:rPr>
              <a:t>These days many people suffer from diseases, even in young ages because of unhealthy lifestyle and foods they eat. We found out that many of them do not know about various kinds of recipes that can help them eat healthier meals.  </a:t>
            </a:r>
            <a:endParaRPr lang="en-US" sz="1200" b="1" dirty="0">
              <a:solidFill>
                <a:srgbClr val="4285F4"/>
              </a:solidFill>
              <a:latin typeface="Open Sans"/>
              <a:ea typeface="Open Sans"/>
              <a:cs typeface="Open Sans"/>
              <a:sym typeface="Open Sans"/>
            </a:endParaRPr>
          </a:p>
        </p:txBody>
      </p:sp>
      <p:sp>
        <p:nvSpPr>
          <p:cNvPr id="173" name="Google Shape;173;p41"/>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74" name="Google Shape;174;p41"/>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1"/>
          <p:cNvSpPr txBox="1"/>
          <p:nvPr/>
        </p:nvSpPr>
        <p:spPr>
          <a:xfrm>
            <a:off x="4572000" y="2237975"/>
            <a:ext cx="34461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goal: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US" sz="1200" dirty="0">
                <a:solidFill>
                  <a:srgbClr val="5F6368"/>
                </a:solidFill>
                <a:latin typeface="Open Sans"/>
                <a:ea typeface="Open Sans"/>
                <a:cs typeface="Open Sans"/>
                <a:sym typeface="Open Sans"/>
              </a:rPr>
              <a:t>Design an app that will provide different kinds of recipes for different groups of people with various kinds of diets and restrictions and help them choose their suitable meals.</a:t>
            </a:r>
            <a:endParaRPr lang="en-US" sz="1200" b="1" dirty="0">
              <a:solidFill>
                <a:srgbClr val="4285F4"/>
              </a:solidFill>
              <a:latin typeface="Open Sans"/>
              <a:ea typeface="Open Sans"/>
              <a:cs typeface="Open Sans"/>
              <a:sym typeface="Open Sans"/>
            </a:endParaRPr>
          </a:p>
        </p:txBody>
      </p:sp>
      <p:sp>
        <p:nvSpPr>
          <p:cNvPr id="176" name="Google Shape;176;p41"/>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1"/>
          <p:cNvSpPr/>
          <p:nvPr/>
        </p:nvSpPr>
        <p:spPr>
          <a:xfrm>
            <a:off x="4684213" y="1653525"/>
            <a:ext cx="288875" cy="274249"/>
          </a:xfrm>
          <a:custGeom>
            <a:avLst/>
            <a:gdLst/>
            <a:ahLst/>
            <a:cxnLst/>
            <a:rect l="l" t="t" r="r" b="b"/>
            <a:pathLst>
              <a:path w="1045" h="993" extrusionOk="0">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8" name="Google Shape;178;p41"/>
          <p:cNvSpPr/>
          <p:nvPr/>
        </p:nvSpPr>
        <p:spPr>
          <a:xfrm>
            <a:off x="640475" y="1656801"/>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42"/>
          <p:cNvSpPr txBox="1"/>
          <p:nvPr/>
        </p:nvSpPr>
        <p:spPr>
          <a:xfrm>
            <a:off x="517675" y="2237975"/>
            <a:ext cx="3446100" cy="106179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My role: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US" sz="1200" dirty="0">
                <a:solidFill>
                  <a:srgbClr val="5F6368"/>
                </a:solidFill>
                <a:latin typeface="Open Sans"/>
                <a:ea typeface="Open Sans"/>
                <a:cs typeface="Open Sans"/>
                <a:sym typeface="Open Sans"/>
              </a:rPr>
              <a:t>UX designer leading the app and responsive website design from conception to delivery</a:t>
            </a:r>
            <a:endParaRPr lang="en-US" sz="1200" b="1" dirty="0">
              <a:solidFill>
                <a:srgbClr val="4285F4"/>
              </a:solidFill>
              <a:latin typeface="Open Sans"/>
              <a:ea typeface="Open Sans"/>
              <a:cs typeface="Open Sans"/>
              <a:sym typeface="Open Sans"/>
            </a:endParaRPr>
          </a:p>
        </p:txBody>
      </p:sp>
      <p:sp>
        <p:nvSpPr>
          <p:cNvPr id="184" name="Google Shape;184;p42"/>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85" name="Google Shape;185;p42"/>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2"/>
          <p:cNvSpPr txBox="1"/>
          <p:nvPr/>
        </p:nvSpPr>
        <p:spPr>
          <a:xfrm>
            <a:off x="4572000" y="2237975"/>
            <a:ext cx="3446100" cy="2169794"/>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Responsibilities</a:t>
            </a:r>
            <a:r>
              <a:rPr lang="en" dirty="0">
                <a:solidFill>
                  <a:srgbClr val="1967D2"/>
                </a:solidFill>
                <a:latin typeface="Open Sans SemiBold"/>
                <a:ea typeface="Open Sans SemiBold"/>
                <a:cs typeface="Open Sans SemiBold"/>
                <a:sym typeface="Open Sans SemiBold"/>
              </a:rPr>
              <a:t>: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Conducting interviews, paper and digital wireframing, low and high-fidelity prototyping, conducting usability studies, accounting for accessibility, iterating on designs, determining information architecture, and responsive design.</a:t>
            </a:r>
            <a:endParaRPr lang="en-US" sz="1200" b="1" dirty="0">
              <a:solidFill>
                <a:srgbClr val="4285F4"/>
              </a:solidFill>
              <a:latin typeface="Open Sans"/>
              <a:ea typeface="Open Sans"/>
              <a:cs typeface="Open Sans"/>
              <a:sym typeface="Open Sans"/>
            </a:endParaRPr>
          </a:p>
        </p:txBody>
      </p:sp>
      <p:sp>
        <p:nvSpPr>
          <p:cNvPr id="187" name="Google Shape;187;p42"/>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2"/>
          <p:cNvSpPr/>
          <p:nvPr/>
        </p:nvSpPr>
        <p:spPr>
          <a:xfrm>
            <a:off x="645441" y="1662440"/>
            <a:ext cx="257757" cy="256421"/>
          </a:xfrm>
          <a:custGeom>
            <a:avLst/>
            <a:gdLst/>
            <a:ahLst/>
            <a:cxnLst/>
            <a:rect l="l" t="t" r="r" b="b"/>
            <a:pathLst>
              <a:path w="851" h="847" extrusionOk="0">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9" name="Google Shape;189;p42"/>
          <p:cNvSpPr/>
          <p:nvPr/>
        </p:nvSpPr>
        <p:spPr>
          <a:xfrm>
            <a:off x="4685687" y="1710781"/>
            <a:ext cx="285935" cy="159748"/>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4335"/>
        </a:solidFill>
        <a:effectLst/>
      </p:bgPr>
    </p:bg>
    <p:spTree>
      <p:nvGrpSpPr>
        <p:cNvPr id="1" name="Shape 193"/>
        <p:cNvGrpSpPr/>
        <p:nvPr/>
      </p:nvGrpSpPr>
      <p:grpSpPr>
        <a:xfrm>
          <a:off x="0" y="0"/>
          <a:ext cx="0" cy="0"/>
          <a:chOff x="0" y="0"/>
          <a:chExt cx="0" cy="0"/>
        </a:xfrm>
      </p:grpSpPr>
      <p:sp>
        <p:nvSpPr>
          <p:cNvPr id="194" name="Google Shape;194;p43"/>
          <p:cNvSpPr txBox="1"/>
          <p:nvPr/>
        </p:nvSpPr>
        <p:spPr>
          <a:xfrm>
            <a:off x="-46002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95" name="Google Shape;195;p43"/>
          <p:cNvSpPr txBox="1"/>
          <p:nvPr/>
        </p:nvSpPr>
        <p:spPr>
          <a:xfrm>
            <a:off x="3712425" y="1886850"/>
            <a:ext cx="39465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statements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Competitive audit</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Ideation</a:t>
            </a:r>
            <a:endParaRPr>
              <a:solidFill>
                <a:srgbClr val="FFFFFF"/>
              </a:solidFill>
              <a:latin typeface="Open Sans"/>
              <a:ea typeface="Open Sans"/>
              <a:cs typeface="Open Sans"/>
              <a:sym typeface="Open Sans"/>
            </a:endParaRPr>
          </a:p>
        </p:txBody>
      </p:sp>
      <p:cxnSp>
        <p:nvCxnSpPr>
          <p:cNvPr id="196" name="Google Shape;196;p43"/>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4"/>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4"/>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summary</a:t>
            </a:r>
            <a:endParaRPr sz="2400">
              <a:solidFill>
                <a:srgbClr val="5F6368"/>
              </a:solidFill>
              <a:latin typeface="Open Sans"/>
              <a:ea typeface="Open Sans"/>
              <a:cs typeface="Open Sans"/>
              <a:sym typeface="Open Sans"/>
            </a:endParaRPr>
          </a:p>
        </p:txBody>
      </p:sp>
      <p:sp>
        <p:nvSpPr>
          <p:cNvPr id="203" name="Google Shape;203;p44"/>
          <p:cNvSpPr txBox="1"/>
          <p:nvPr/>
        </p:nvSpPr>
        <p:spPr>
          <a:xfrm>
            <a:off x="919075" y="2461800"/>
            <a:ext cx="7136100" cy="1246465"/>
          </a:xfrm>
          <a:prstGeom prst="rect">
            <a:avLst/>
          </a:prstGeom>
          <a:noFill/>
          <a:ln>
            <a:noFill/>
          </a:ln>
        </p:spPr>
        <p:txBody>
          <a:bodyPr spcFirstLastPara="1" wrap="square" lIns="0" tIns="91425" rIns="91425" bIns="91425" anchor="t" anchorCtr="0">
            <a:spAutoFit/>
          </a:bodyPr>
          <a:lstStyle/>
          <a:p>
            <a:pPr algn="ctr">
              <a:lnSpc>
                <a:spcPct val="115000"/>
              </a:lnSpc>
              <a:buClr>
                <a:schemeClr val="dk1"/>
              </a:buClr>
              <a:buSzPts val="1100"/>
            </a:pPr>
            <a:r>
              <a:rPr lang="en-US" sz="1200" dirty="0">
                <a:solidFill>
                  <a:srgbClr val="5F6368"/>
                </a:solidFill>
                <a:latin typeface="Open Sans"/>
                <a:ea typeface="Open Sans"/>
                <a:cs typeface="Open Sans"/>
                <a:sym typeface="Open Sans"/>
              </a:rPr>
              <a:t>After conducting user interviews, we found out that most interview participants reported feeling badly about the kinds of food they eat, but they didn’t actively try to cook healthier meals. The feedback received through research made it very clear that users would be open and willing to work towards learning healthy recipes if they had access to an easy-to-use tool to help guide them. </a:t>
            </a:r>
            <a:endParaRPr lang="en-US" sz="1200" b="1" dirty="0">
              <a:solidFill>
                <a:srgbClr val="1967D2"/>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endParaRPr sz="1200" b="1" dirty="0">
              <a:solidFill>
                <a:srgbClr val="1967D2"/>
              </a:solidFill>
              <a:latin typeface="Open Sans"/>
              <a:ea typeface="Open Sans"/>
              <a:cs typeface="Open Sans"/>
              <a:sym typeface="Open Sans"/>
            </a:endParaRPr>
          </a:p>
        </p:txBody>
      </p:sp>
      <p:sp>
        <p:nvSpPr>
          <p:cNvPr id="204" name="Google Shape;204;p44"/>
          <p:cNvSpPr/>
          <p:nvPr/>
        </p:nvSpPr>
        <p:spPr>
          <a:xfrm>
            <a:off x="4230475" y="1602212"/>
            <a:ext cx="513300" cy="513300"/>
          </a:xfrm>
          <a:prstGeom prst="ellipse">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4"/>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5"/>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Persona 1: </a:t>
            </a:r>
            <a:r>
              <a:rPr lang="en" sz="2400" b="1" dirty="0">
                <a:solidFill>
                  <a:srgbClr val="5F6368"/>
                </a:solidFill>
                <a:latin typeface="Open Sans"/>
                <a:ea typeface="Open Sans"/>
                <a:cs typeface="Open Sans"/>
                <a:sym typeface="Open Sans"/>
              </a:rPr>
              <a:t>Shervin</a:t>
            </a:r>
            <a:endParaRPr sz="2400" b="1" dirty="0">
              <a:solidFill>
                <a:srgbClr val="5F6368"/>
              </a:solidFill>
              <a:latin typeface="Open Sans"/>
              <a:ea typeface="Open Sans"/>
              <a:cs typeface="Open Sans"/>
              <a:sym typeface="Open Sans"/>
            </a:endParaRPr>
          </a:p>
        </p:txBody>
      </p:sp>
      <p:sp>
        <p:nvSpPr>
          <p:cNvPr id="212" name="Google Shape;212;p45"/>
          <p:cNvSpPr txBox="1"/>
          <p:nvPr/>
        </p:nvSpPr>
        <p:spPr>
          <a:xfrm>
            <a:off x="517675" y="1256186"/>
            <a:ext cx="2184600" cy="3739455"/>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Problem statement:</a:t>
            </a:r>
            <a:endParaRPr dirty="0">
              <a:solidFill>
                <a:srgbClr val="EA4335"/>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Shervin is an interior designer who needs learning new and healthy recipes because they concern about inherited illnesses in their family and want a healthier life style for their family.</a:t>
            </a:r>
          </a:p>
          <a:p>
            <a:pPr marL="0" lvl="0" indent="0" algn="l" rtl="0">
              <a:lnSpc>
                <a:spcPct val="150000"/>
              </a:lnSpc>
              <a:spcBef>
                <a:spcPts val="0"/>
              </a:spcBef>
              <a:spcAft>
                <a:spcPts val="0"/>
              </a:spcAft>
              <a:buNone/>
            </a:pPr>
            <a:endParaRPr dirty="0"/>
          </a:p>
        </p:txBody>
      </p:sp>
      <p:pic>
        <p:nvPicPr>
          <p:cNvPr id="7" name="Google Shape;218;p46">
            <a:extLst>
              <a:ext uri="{FF2B5EF4-FFF2-40B4-BE49-F238E27FC236}">
                <a16:creationId xmlns:a16="http://schemas.microsoft.com/office/drawing/2014/main" id="{5EF50338-4CBE-575A-FCF5-CAE828E84515}"/>
              </a:ext>
            </a:extLst>
          </p:cNvPr>
          <p:cNvPicPr preferRelativeResize="0"/>
          <p:nvPr/>
        </p:nvPicPr>
        <p:blipFill>
          <a:blip r:embed="rId3">
            <a:alphaModFix/>
          </a:blip>
          <a:stretch>
            <a:fillRect/>
          </a:stretch>
        </p:blipFill>
        <p:spPr>
          <a:xfrm>
            <a:off x="3709603" y="1116987"/>
            <a:ext cx="5265248" cy="2976750"/>
          </a:xfrm>
          <a:prstGeom prst="rect">
            <a:avLst/>
          </a:prstGeom>
          <a:noFill/>
          <a:ln>
            <a:noFill/>
          </a:ln>
        </p:spPr>
      </p:pic>
      <p:pic>
        <p:nvPicPr>
          <p:cNvPr id="5" name="Picture 4">
            <a:extLst>
              <a:ext uri="{FF2B5EF4-FFF2-40B4-BE49-F238E27FC236}">
                <a16:creationId xmlns:a16="http://schemas.microsoft.com/office/drawing/2014/main" id="{DD8D1388-0AE6-FF46-B61B-50CABE0674AE}"/>
              </a:ext>
            </a:extLst>
          </p:cNvPr>
          <p:cNvPicPr>
            <a:picLocks noChangeAspect="1"/>
          </p:cNvPicPr>
          <p:nvPr/>
        </p:nvPicPr>
        <p:blipFill>
          <a:blip r:embed="rId4"/>
          <a:stretch>
            <a:fillRect/>
          </a:stretch>
        </p:blipFill>
        <p:spPr>
          <a:xfrm>
            <a:off x="3816118" y="1179109"/>
            <a:ext cx="5052217" cy="28525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6"/>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Persona 2: </a:t>
            </a:r>
            <a:r>
              <a:rPr lang="en" sz="2400" b="1">
                <a:solidFill>
                  <a:srgbClr val="5F6368"/>
                </a:solidFill>
                <a:latin typeface="Open Sans"/>
                <a:ea typeface="Open Sans"/>
                <a:cs typeface="Open Sans"/>
                <a:sym typeface="Open Sans"/>
              </a:rPr>
              <a:t>Name</a:t>
            </a:r>
            <a:endParaRPr sz="2400" b="1">
              <a:solidFill>
                <a:srgbClr val="5F6368"/>
              </a:solidFill>
              <a:latin typeface="Open Sans"/>
              <a:ea typeface="Open Sans"/>
              <a:cs typeface="Open Sans"/>
              <a:sym typeface="Open Sans"/>
            </a:endParaRPr>
          </a:p>
        </p:txBody>
      </p:sp>
      <p:pic>
        <p:nvPicPr>
          <p:cNvPr id="218" name="Google Shape;218;p46"/>
          <p:cNvPicPr preferRelativeResize="0"/>
          <p:nvPr/>
        </p:nvPicPr>
        <p:blipFill>
          <a:blip r:embed="rId3">
            <a:alphaModFix/>
          </a:blip>
          <a:stretch>
            <a:fillRect/>
          </a:stretch>
        </p:blipFill>
        <p:spPr>
          <a:xfrm>
            <a:off x="3759908" y="1083375"/>
            <a:ext cx="5265248" cy="2976750"/>
          </a:xfrm>
          <a:prstGeom prst="rect">
            <a:avLst/>
          </a:prstGeom>
          <a:noFill/>
          <a:ln>
            <a:noFill/>
          </a:ln>
        </p:spPr>
      </p:pic>
      <p:sp>
        <p:nvSpPr>
          <p:cNvPr id="219" name="Google Shape;219;p46"/>
          <p:cNvSpPr txBox="1"/>
          <p:nvPr/>
        </p:nvSpPr>
        <p:spPr>
          <a:xfrm>
            <a:off x="517675" y="1186770"/>
            <a:ext cx="2184600" cy="276995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Problem statement:</a:t>
            </a:r>
            <a:endParaRPr dirty="0">
              <a:solidFill>
                <a:srgbClr val="EA4335"/>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Daniel is a manager who needs new and delicious vegan recipes because they care about their health and want to stick to their vegan diet.</a:t>
            </a:r>
          </a:p>
          <a:p>
            <a:pPr marL="0" lvl="0" indent="0" algn="l" rtl="0">
              <a:lnSpc>
                <a:spcPct val="150000"/>
              </a:lnSpc>
              <a:spcBef>
                <a:spcPts val="0"/>
              </a:spcBef>
              <a:spcAft>
                <a:spcPts val="0"/>
              </a:spcAft>
              <a:buNone/>
            </a:pPr>
            <a:endParaRPr dirty="0"/>
          </a:p>
        </p:txBody>
      </p:sp>
      <p:pic>
        <p:nvPicPr>
          <p:cNvPr id="3" name="Picture 2">
            <a:extLst>
              <a:ext uri="{FF2B5EF4-FFF2-40B4-BE49-F238E27FC236}">
                <a16:creationId xmlns:a16="http://schemas.microsoft.com/office/drawing/2014/main" id="{4038A734-719C-7391-B354-8569C8330D9D}"/>
              </a:ext>
            </a:extLst>
          </p:cNvPr>
          <p:cNvPicPr>
            <a:picLocks noChangeAspect="1"/>
          </p:cNvPicPr>
          <p:nvPr/>
        </p:nvPicPr>
        <p:blipFill>
          <a:blip r:embed="rId4"/>
          <a:stretch>
            <a:fillRect/>
          </a:stretch>
        </p:blipFill>
        <p:spPr>
          <a:xfrm>
            <a:off x="3801029" y="1118406"/>
            <a:ext cx="5167422" cy="288501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6"/>
          <p:cNvSpPr txBox="1"/>
          <p:nvPr/>
        </p:nvSpPr>
        <p:spPr>
          <a:xfrm>
            <a:off x="517675" y="198287"/>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User journey map</a:t>
            </a:r>
            <a:endParaRPr sz="2400" b="1" dirty="0">
              <a:solidFill>
                <a:srgbClr val="5F6368"/>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BE3B271B-A7B4-B349-FEED-88D9EE0B7763}"/>
              </a:ext>
            </a:extLst>
          </p:cNvPr>
          <p:cNvPicPr>
            <a:picLocks noChangeAspect="1"/>
          </p:cNvPicPr>
          <p:nvPr/>
        </p:nvPicPr>
        <p:blipFill>
          <a:blip r:embed="rId3"/>
          <a:stretch>
            <a:fillRect/>
          </a:stretch>
        </p:blipFill>
        <p:spPr>
          <a:xfrm>
            <a:off x="840448" y="907314"/>
            <a:ext cx="7225892" cy="4165301"/>
          </a:xfrm>
          <a:prstGeom prst="rect">
            <a:avLst/>
          </a:prstGeom>
        </p:spPr>
      </p:pic>
    </p:spTree>
    <p:extLst>
      <p:ext uri="{BB962C8B-B14F-4D97-AF65-F5344CB8AC3E}">
        <p14:creationId xmlns:p14="http://schemas.microsoft.com/office/powerpoint/2010/main" val="384065162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3672</TotalTime>
  <Words>1042</Words>
  <Application>Microsoft Office PowerPoint</Application>
  <PresentationFormat>On-screen Show (16:9)</PresentationFormat>
  <Paragraphs>133</Paragraphs>
  <Slides>27</Slides>
  <Notes>27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27</vt:i4>
      </vt:variant>
    </vt:vector>
  </HeadingPairs>
  <TitlesOfParts>
    <vt:vector size="34" baseType="lpstr">
      <vt:lpstr>Open Sans SemiBold</vt:lpstr>
      <vt:lpstr>Arial</vt:lpstr>
      <vt:lpstr>Calibri</vt:lpstr>
      <vt:lpstr>Open Sans</vt:lpstr>
      <vt:lpstr>Google Sans Medium</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SALAM</dc:creator>
  <cp:lastModifiedBy>l gh</cp:lastModifiedBy>
  <cp:revision>9</cp:revision>
  <dcterms:modified xsi:type="dcterms:W3CDTF">2022-07-23T15:24:04Z</dcterms:modified>
</cp:coreProperties>
</file>